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58" r:id="rId5"/>
    <p:sldId id="259" r:id="rId6"/>
    <p:sldId id="261" r:id="rId7"/>
    <p:sldId id="262" r:id="rId8"/>
    <p:sldId id="263" r:id="rId9"/>
    <p:sldId id="260"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00"/>
    <a:srgbClr val="007396"/>
    <a:srgbClr val="AFC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65" d="100"/>
          <a:sy n="65" d="100"/>
        </p:scale>
        <p:origin x="48" y="5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50681-7121-414F-8953-AEB2C81979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211988F-82AA-44BE-873C-B8CFE31F0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236EE6-3CB0-4128-BD99-DD867A52844E}"/>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5" name="Footer Placeholder 4">
            <a:extLst>
              <a:ext uri="{FF2B5EF4-FFF2-40B4-BE49-F238E27FC236}">
                <a16:creationId xmlns:a16="http://schemas.microsoft.com/office/drawing/2014/main" id="{C7C6A2DD-0E8B-4CD2-8451-43BEA5D678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7BD13C-E4F6-4B23-B114-707928062452}"/>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311836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6AEF-2C34-45B7-B300-D927828A8A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CE9768-7C8E-4091-ACFE-7BE146E38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97246-14CE-451E-B1F2-698BB2D13D77}"/>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5" name="Footer Placeholder 4">
            <a:extLst>
              <a:ext uri="{FF2B5EF4-FFF2-40B4-BE49-F238E27FC236}">
                <a16:creationId xmlns:a16="http://schemas.microsoft.com/office/drawing/2014/main" id="{7BBDF39E-31FC-479A-9754-F6E11ADBA7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A2BE0B-B593-4755-AE71-011A5C04913A}"/>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2009588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E925C0-569D-48FC-A65B-5D3DF855A2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5579-C38E-4E6F-BE91-7745F335F7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37C057-E12A-4E9F-A48A-B5249FB43C3B}"/>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5" name="Footer Placeholder 4">
            <a:extLst>
              <a:ext uri="{FF2B5EF4-FFF2-40B4-BE49-F238E27FC236}">
                <a16:creationId xmlns:a16="http://schemas.microsoft.com/office/drawing/2014/main" id="{ECB1BD4B-C65F-4E54-937C-32BFD745B2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77C716-BAE6-4E9F-9499-6711DB17B14B}"/>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305439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D6EA8-CD0F-4510-BF0B-7E67395B19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1C1622-99D8-49E9-9B4B-B50DC68137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63EB06-5EEC-412C-BF61-77A711594783}"/>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5" name="Footer Placeholder 4">
            <a:extLst>
              <a:ext uri="{FF2B5EF4-FFF2-40B4-BE49-F238E27FC236}">
                <a16:creationId xmlns:a16="http://schemas.microsoft.com/office/drawing/2014/main" id="{EAA84F7F-3498-4431-AD80-CBB82FF337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FF2D78-B5BB-4E0F-AEBC-8401A0B93303}"/>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05976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4183-671C-441A-9786-B67BA910B9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3A2346-18BC-457C-A433-AF2C99D4B8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9B36D7-81C5-4A5A-9255-B39EA78AF45F}"/>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5" name="Footer Placeholder 4">
            <a:extLst>
              <a:ext uri="{FF2B5EF4-FFF2-40B4-BE49-F238E27FC236}">
                <a16:creationId xmlns:a16="http://schemas.microsoft.com/office/drawing/2014/main" id="{D8587D89-B0F3-4BB5-9875-99C06F4FD1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48F247-DAAC-42FC-A23C-45BAC543B5BC}"/>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245635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11DE-DC53-4C28-9E96-C11E3C29B2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0BD5EA-FB15-40D4-9D14-B68A945190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DF5298-746B-4D3B-971D-FE44E434C4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A26AD6-93C9-44D1-BDB7-29F73D2B1768}"/>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6" name="Footer Placeholder 5">
            <a:extLst>
              <a:ext uri="{FF2B5EF4-FFF2-40B4-BE49-F238E27FC236}">
                <a16:creationId xmlns:a16="http://schemas.microsoft.com/office/drawing/2014/main" id="{36DC2E30-7062-46DC-9CC6-F65B37C3B2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0375EC-751A-4B35-A73C-89455333B2D0}"/>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369403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37113-9665-4F81-8F9C-21798BFF6A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3BF2D53-446A-4591-B682-F57E74EA3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9B319E-8372-4F43-BAA6-A4E34A0B57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DEB8529-ED51-4758-8F32-8329E71D4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849270-5546-411E-822E-DA741A644A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22AFF6-8C93-43D5-BFA2-924382ED759B}"/>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8" name="Footer Placeholder 7">
            <a:extLst>
              <a:ext uri="{FF2B5EF4-FFF2-40B4-BE49-F238E27FC236}">
                <a16:creationId xmlns:a16="http://schemas.microsoft.com/office/drawing/2014/main" id="{2454B20B-2D6C-427D-8C20-97EDD5A652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55C5A0-E02D-4486-86F1-B12090901796}"/>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702246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CCEA6-031F-4635-8FE0-E287921AA62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B636495-9F23-4953-B89A-A79AB69D05DA}"/>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4" name="Footer Placeholder 3">
            <a:extLst>
              <a:ext uri="{FF2B5EF4-FFF2-40B4-BE49-F238E27FC236}">
                <a16:creationId xmlns:a16="http://schemas.microsoft.com/office/drawing/2014/main" id="{56CAD682-BBA4-4DE0-B8BE-FB7A254623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F71CD9D-7A6B-4411-91EA-C6384F7C64CC}"/>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4114702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CFBFE-D405-46F2-8A06-2CAA9BBB1A9F}"/>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3" name="Footer Placeholder 2">
            <a:extLst>
              <a:ext uri="{FF2B5EF4-FFF2-40B4-BE49-F238E27FC236}">
                <a16:creationId xmlns:a16="http://schemas.microsoft.com/office/drawing/2014/main" id="{E41CE4FB-F5F1-4BAA-B07F-50D9BA5003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8094822-87D3-47A0-AD08-4DCEFC4A9D14}"/>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3414480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886B-3914-4A20-AD45-74FCF6F54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337170-B1A0-40C8-91AE-AA091A7A6D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96AACD-4F31-4F16-A9A7-7239AB77A6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ACA0F-FD29-44B2-99C0-FD91C2C3B2F0}"/>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6" name="Footer Placeholder 5">
            <a:extLst>
              <a:ext uri="{FF2B5EF4-FFF2-40B4-BE49-F238E27FC236}">
                <a16:creationId xmlns:a16="http://schemas.microsoft.com/office/drawing/2014/main" id="{E8088015-5D8A-4CF1-BF6F-1FD126E474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D93AD5-9FE7-4EE9-B3E7-4C255B8C75AF}"/>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1194333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F0C9A-ABE5-4617-9DD2-3F9A69C7D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F87D33-D4C5-4CB7-B184-0A58064100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1DBE12-A5F0-41E4-A72F-8317C9273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D9C79-3D9C-4D10-B8D0-B4FB97A5BD0C}"/>
              </a:ext>
            </a:extLst>
          </p:cNvPr>
          <p:cNvSpPr>
            <a:spLocks noGrp="1"/>
          </p:cNvSpPr>
          <p:nvPr>
            <p:ph type="dt" sz="half" idx="10"/>
          </p:nvPr>
        </p:nvSpPr>
        <p:spPr/>
        <p:txBody>
          <a:bodyPr/>
          <a:lstStyle/>
          <a:p>
            <a:fld id="{9214BB5C-F2D7-455A-856B-83DF87B48A3A}" type="datetimeFigureOut">
              <a:rPr lang="en-GB" smtClean="0"/>
              <a:t>01/03/2020</a:t>
            </a:fld>
            <a:endParaRPr lang="en-GB"/>
          </a:p>
        </p:txBody>
      </p:sp>
      <p:sp>
        <p:nvSpPr>
          <p:cNvPr id="6" name="Footer Placeholder 5">
            <a:extLst>
              <a:ext uri="{FF2B5EF4-FFF2-40B4-BE49-F238E27FC236}">
                <a16:creationId xmlns:a16="http://schemas.microsoft.com/office/drawing/2014/main" id="{94A9DDE9-A71C-4280-9BCB-954E345E9E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3BD8F3-D00C-42BB-B78D-A81AE784C2A9}"/>
              </a:ext>
            </a:extLst>
          </p:cNvPr>
          <p:cNvSpPr>
            <a:spLocks noGrp="1"/>
          </p:cNvSpPr>
          <p:nvPr>
            <p:ph type="sldNum" sz="quarter" idx="12"/>
          </p:nvPr>
        </p:nvSpPr>
        <p:spPr/>
        <p:txBody>
          <a:bodyPr/>
          <a:lstStyle/>
          <a:p>
            <a:fld id="{2BDBB84B-48E9-47CD-AA60-1894197C309F}" type="slidenum">
              <a:rPr lang="en-GB" smtClean="0"/>
              <a:t>‹#›</a:t>
            </a:fld>
            <a:endParaRPr lang="en-GB"/>
          </a:p>
        </p:txBody>
      </p:sp>
    </p:spTree>
    <p:extLst>
      <p:ext uri="{BB962C8B-B14F-4D97-AF65-F5344CB8AC3E}">
        <p14:creationId xmlns:p14="http://schemas.microsoft.com/office/powerpoint/2010/main" val="402366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E18B4-1D1C-451C-8085-72E821AFB0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0A22F5-FBBF-4F7F-AE3C-2642B4E819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C320C8-70D2-423D-AEA9-213A16D59E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14BB5C-F2D7-455A-856B-83DF87B48A3A}" type="datetimeFigureOut">
              <a:rPr lang="en-GB" smtClean="0"/>
              <a:t>01/03/2020</a:t>
            </a:fld>
            <a:endParaRPr lang="en-GB"/>
          </a:p>
        </p:txBody>
      </p:sp>
      <p:sp>
        <p:nvSpPr>
          <p:cNvPr id="5" name="Footer Placeholder 4">
            <a:extLst>
              <a:ext uri="{FF2B5EF4-FFF2-40B4-BE49-F238E27FC236}">
                <a16:creationId xmlns:a16="http://schemas.microsoft.com/office/drawing/2014/main" id="{6E4660F0-94F4-421A-A9A7-7415D9EC3F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52EE942-8C0C-444E-A96A-D6B85BAFA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BB84B-48E9-47CD-AA60-1894197C309F}" type="slidenum">
              <a:rPr lang="en-GB" smtClean="0"/>
              <a:t>‹#›</a:t>
            </a:fld>
            <a:endParaRPr lang="en-GB"/>
          </a:p>
        </p:txBody>
      </p:sp>
    </p:spTree>
    <p:extLst>
      <p:ext uri="{BB962C8B-B14F-4D97-AF65-F5344CB8AC3E}">
        <p14:creationId xmlns:p14="http://schemas.microsoft.com/office/powerpoint/2010/main" val="350271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un.org/esa/sustdev/publications/consumption_en.pdf"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nielsen.com/eu/en/press-releases/2015/consumer-goods-brands-that-demonstrate-commitment-to-sustainability-outperfor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globescan.com/people-feeling-anxiety-fear-over-climate-change/" TargetMode="Externa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xryouth.org/" TargetMode="External"/><Relationship Id="rId2" Type="http://schemas.openxmlformats.org/officeDocument/2006/relationships/hyperlink" Target="https://globalclimatestrike.net/more/" TargetMode="Externa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consumersinternational.org/contact-us" TargetMode="External"/><Relationship Id="rId2" Type="http://schemas.openxmlformats.org/officeDocument/2006/relationships/hyperlink" Target="mailto:wcrd@consint.org" TargetMode="External"/><Relationship Id="rId1" Type="http://schemas.openxmlformats.org/officeDocument/2006/relationships/slideLayout" Target="../slideLayouts/slideLayout1.xml"/><Relationship Id="rId5" Type="http://schemas.openxmlformats.org/officeDocument/2006/relationships/hyperlink" Target="https://www.consumersinternational.org/what-we-do/world-consumer-rights-day/sustainable-consumer-2020/" TargetMode="External"/><Relationship Id="rId4" Type="http://schemas.openxmlformats.org/officeDocument/2006/relationships/hyperlink" Target="https://www.consumersinternational.org/email-new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animal, green, broccoli&#10;&#10;Description automatically generated">
            <a:extLst>
              <a:ext uri="{FF2B5EF4-FFF2-40B4-BE49-F238E27FC236}">
                <a16:creationId xmlns:a16="http://schemas.microsoft.com/office/drawing/2014/main" id="{62804289-C7D9-4376-B1A1-C6590A1FC9EF}"/>
              </a:ext>
            </a:extLst>
          </p:cNvPr>
          <p:cNvPicPr>
            <a:picLocks noChangeAspect="1"/>
          </p:cNvPicPr>
          <p:nvPr/>
        </p:nvPicPr>
        <p:blipFill rotWithShape="1">
          <a:blip r:embed="rId2">
            <a:extLst>
              <a:ext uri="{28A0092B-C50C-407E-A947-70E740481C1C}">
                <a14:useLocalDpi xmlns:a14="http://schemas.microsoft.com/office/drawing/2010/main" val="0"/>
              </a:ext>
            </a:extLst>
          </a:blip>
          <a:srcRect r="37367" b="-114"/>
          <a:stretch/>
        </p:blipFill>
        <p:spPr>
          <a:xfrm>
            <a:off x="4555787" y="0"/>
            <a:ext cx="7636213" cy="6858000"/>
          </a:xfrm>
          <a:prstGeom prst="rect">
            <a:avLst/>
          </a:prstGeom>
        </p:spPr>
      </p:pic>
      <p:sp>
        <p:nvSpPr>
          <p:cNvPr id="10" name="Oval 9">
            <a:extLst>
              <a:ext uri="{FF2B5EF4-FFF2-40B4-BE49-F238E27FC236}">
                <a16:creationId xmlns:a16="http://schemas.microsoft.com/office/drawing/2014/main" id="{3F0A359F-58F9-46FA-8E6C-2F3392521D41}"/>
              </a:ext>
            </a:extLst>
          </p:cNvPr>
          <p:cNvSpPr>
            <a:spLocks noChangeAspect="1"/>
          </p:cNvSpPr>
          <p:nvPr/>
        </p:nvSpPr>
        <p:spPr>
          <a:xfrm>
            <a:off x="7698926" y="730778"/>
            <a:ext cx="3801455" cy="38014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1E6AF30-9835-40D6-80D8-09ED196C3AE7}"/>
              </a:ext>
            </a:extLst>
          </p:cNvPr>
          <p:cNvSpPr/>
          <p:nvPr/>
        </p:nvSpPr>
        <p:spPr>
          <a:xfrm>
            <a:off x="7698926" y="2384842"/>
            <a:ext cx="3888432" cy="573555"/>
          </a:xfrm>
          <a:prstGeom prst="rect">
            <a:avLst/>
          </a:prstGeom>
        </p:spPr>
        <p:txBody>
          <a:bodyPr wrap="square">
            <a:spAutoFit/>
          </a:bodyPr>
          <a:lstStyle/>
          <a:p>
            <a:pPr algn="ctr">
              <a:lnSpc>
                <a:spcPts val="3500"/>
              </a:lnSpc>
            </a:pPr>
            <a:r>
              <a:rPr lang="ar-AE" sz="4400" dirty="0">
                <a:solidFill>
                  <a:srgbClr val="92D050"/>
                </a:solidFill>
              </a:rPr>
              <a:t>المستهلك المستدام</a:t>
            </a:r>
            <a:endParaRPr lang="en-GB" sz="4400" dirty="0">
              <a:solidFill>
                <a:srgbClr val="92D050"/>
              </a:solidFill>
            </a:endParaRPr>
          </a:p>
        </p:txBody>
      </p:sp>
      <p:sp>
        <p:nvSpPr>
          <p:cNvPr id="12" name="Rectangle 11">
            <a:extLst>
              <a:ext uri="{FF2B5EF4-FFF2-40B4-BE49-F238E27FC236}">
                <a16:creationId xmlns:a16="http://schemas.microsoft.com/office/drawing/2014/main" id="{D2155F1B-5376-4ECE-86E0-F18D61A1D6B7}"/>
              </a:ext>
            </a:extLst>
          </p:cNvPr>
          <p:cNvSpPr/>
          <p:nvPr/>
        </p:nvSpPr>
        <p:spPr>
          <a:xfrm>
            <a:off x="8318949" y="2924795"/>
            <a:ext cx="2561407" cy="400110"/>
          </a:xfrm>
          <a:prstGeom prst="rect">
            <a:avLst/>
          </a:prstGeom>
        </p:spPr>
        <p:txBody>
          <a:bodyPr wrap="none">
            <a:spAutoFit/>
          </a:bodyPr>
          <a:lstStyle/>
          <a:p>
            <a:pPr algn="ctr"/>
            <a:r>
              <a:rPr lang="en-US" sz="2000" b="1" dirty="0">
                <a:solidFill>
                  <a:srgbClr val="92D050"/>
                </a:solidFill>
                <a:latin typeface="+mj-lt"/>
                <a:ea typeface="Roboto" panose="02000000000000000000" pitchFamily="2" charset="0"/>
                <a:cs typeface="Roboto" panose="02000000000000000000" pitchFamily="2" charset="0"/>
              </a:rPr>
              <a:t>#</a:t>
            </a:r>
            <a:r>
              <a:rPr lang="en-US" sz="2000" b="1" dirty="0" err="1">
                <a:solidFill>
                  <a:srgbClr val="92D050"/>
                </a:solidFill>
                <a:latin typeface="+mj-lt"/>
                <a:ea typeface="Roboto" panose="02000000000000000000" pitchFamily="2" charset="0"/>
                <a:cs typeface="Roboto" panose="02000000000000000000" pitchFamily="2" charset="0"/>
              </a:rPr>
              <a:t>SustainableConsumer</a:t>
            </a:r>
            <a:r>
              <a:rPr lang="en-US" sz="2000" b="1" dirty="0">
                <a:solidFill>
                  <a:srgbClr val="92D050"/>
                </a:solidFill>
                <a:latin typeface="+mj-lt"/>
                <a:ea typeface="Roboto" panose="02000000000000000000" pitchFamily="2" charset="0"/>
                <a:cs typeface="Roboto" panose="02000000000000000000" pitchFamily="2" charset="0"/>
              </a:rPr>
              <a:t> </a:t>
            </a:r>
          </a:p>
        </p:txBody>
      </p:sp>
      <p:sp>
        <p:nvSpPr>
          <p:cNvPr id="16" name="Oval 15">
            <a:extLst>
              <a:ext uri="{FF2B5EF4-FFF2-40B4-BE49-F238E27FC236}">
                <a16:creationId xmlns:a16="http://schemas.microsoft.com/office/drawing/2014/main" id="{CFBC6883-9746-4DF2-A48E-12461B8D11D8}"/>
              </a:ext>
            </a:extLst>
          </p:cNvPr>
          <p:cNvSpPr>
            <a:spLocks noChangeAspect="1"/>
          </p:cNvSpPr>
          <p:nvPr/>
        </p:nvSpPr>
        <p:spPr>
          <a:xfrm>
            <a:off x="10434393" y="4402089"/>
            <a:ext cx="1899591" cy="18995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2E315F06-B90C-41A2-B639-561034D2EBD7}"/>
              </a:ext>
            </a:extLst>
          </p:cNvPr>
          <p:cNvSpPr/>
          <p:nvPr/>
        </p:nvSpPr>
        <p:spPr>
          <a:xfrm>
            <a:off x="8086950" y="5191892"/>
            <a:ext cx="6499225" cy="369332"/>
          </a:xfrm>
          <a:prstGeom prst="rect">
            <a:avLst/>
          </a:prstGeom>
        </p:spPr>
        <p:txBody>
          <a:bodyPr>
            <a:spAutoFit/>
          </a:bodyPr>
          <a:lstStyle/>
          <a:p>
            <a:pPr algn="ctr"/>
            <a:r>
              <a:rPr lang="ar-AE" b="1" dirty="0">
                <a:solidFill>
                  <a:srgbClr val="92D050"/>
                </a:solidFill>
                <a:ea typeface="Roboto" panose="02000000000000000000" pitchFamily="2" charset="0"/>
                <a:cs typeface="Roboto" panose="02000000000000000000" pitchFamily="2" charset="0"/>
              </a:rPr>
              <a:t>15 مارس 2020</a:t>
            </a:r>
            <a:endParaRPr lang="en-GB" b="1" dirty="0">
              <a:solidFill>
                <a:srgbClr val="92D050"/>
              </a:solidFill>
              <a:ea typeface="Roboto" panose="02000000000000000000" pitchFamily="2" charset="0"/>
              <a:cs typeface="Roboto" panose="02000000000000000000" pitchFamily="2" charset="0"/>
            </a:endParaRPr>
          </a:p>
        </p:txBody>
      </p:sp>
      <p:pic>
        <p:nvPicPr>
          <p:cNvPr id="5" name="Picture 4" descr="A close up of text on a white background&#10;&#10;Description automatically generated">
            <a:extLst>
              <a:ext uri="{FF2B5EF4-FFF2-40B4-BE49-F238E27FC236}">
                <a16:creationId xmlns:a16="http://schemas.microsoft.com/office/drawing/2014/main" id="{E8698717-42AB-41C5-839D-D34009D03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70" y="1903620"/>
            <a:ext cx="3828856" cy="3425012"/>
          </a:xfrm>
          <a:prstGeom prst="rect">
            <a:avLst/>
          </a:prstGeom>
        </p:spPr>
      </p:pic>
    </p:spTree>
    <p:extLst>
      <p:ext uri="{BB962C8B-B14F-4D97-AF65-F5344CB8AC3E}">
        <p14:creationId xmlns:p14="http://schemas.microsoft.com/office/powerpoint/2010/main" val="305295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314C59-5301-4BF2-B2AE-D20E7E84C794}"/>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t="25257" b="5198"/>
          <a:stretch/>
        </p:blipFill>
        <p:spPr>
          <a:xfrm>
            <a:off x="0" y="0"/>
            <a:ext cx="12192000" cy="6858000"/>
          </a:xfrm>
        </p:spPr>
      </p:pic>
      <p:sp>
        <p:nvSpPr>
          <p:cNvPr id="6" name="Oval 5">
            <a:extLst>
              <a:ext uri="{FF2B5EF4-FFF2-40B4-BE49-F238E27FC236}">
                <a16:creationId xmlns:a16="http://schemas.microsoft.com/office/drawing/2014/main" id="{826E7D42-EEE6-4B38-8936-8952D18FD1AA}"/>
              </a:ext>
            </a:extLst>
          </p:cNvPr>
          <p:cNvSpPr/>
          <p:nvPr/>
        </p:nvSpPr>
        <p:spPr>
          <a:xfrm>
            <a:off x="696687" y="810492"/>
            <a:ext cx="3080658" cy="3080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4800" dirty="0">
                <a:solidFill>
                  <a:srgbClr val="FF5000"/>
                </a:solidFill>
              </a:rPr>
              <a:t>شكرا لكم</a:t>
            </a:r>
          </a:p>
        </p:txBody>
      </p:sp>
    </p:spTree>
    <p:extLst>
      <p:ext uri="{BB962C8B-B14F-4D97-AF65-F5344CB8AC3E}">
        <p14:creationId xmlns:p14="http://schemas.microsoft.com/office/powerpoint/2010/main" val="2663840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BC93036-9C86-41D4-95DF-A6B4B585CBCA}"/>
              </a:ext>
            </a:extLst>
          </p:cNvPr>
          <p:cNvSpPr txBox="1">
            <a:spLocks/>
          </p:cNvSpPr>
          <p:nvPr/>
        </p:nvSpPr>
        <p:spPr>
          <a:xfrm>
            <a:off x="1023606" y="2425483"/>
            <a:ext cx="4962525"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ar-AE" sz="3200" dirty="0">
                <a:solidFill>
                  <a:srgbClr val="FF5000"/>
                </a:solidFill>
                <a:latin typeface="+mj-lt"/>
              </a:rPr>
              <a:t>ما هو اليوم العالمي لحقوق المستهلك؟</a:t>
            </a:r>
          </a:p>
        </p:txBody>
      </p:sp>
      <p:pic>
        <p:nvPicPr>
          <p:cNvPr id="11" name="Picture 10" descr="A group of people walking through a cloudy sky&#10;&#10;Description automatically generated">
            <a:extLst>
              <a:ext uri="{FF2B5EF4-FFF2-40B4-BE49-F238E27FC236}">
                <a16:creationId xmlns:a16="http://schemas.microsoft.com/office/drawing/2014/main" id="{6F9D7752-2493-48A8-B68E-858BB69F561F}"/>
              </a:ext>
            </a:extLst>
          </p:cNvPr>
          <p:cNvPicPr>
            <a:picLocks noChangeAspect="1"/>
          </p:cNvPicPr>
          <p:nvPr/>
        </p:nvPicPr>
        <p:blipFill rotWithShape="1">
          <a:blip r:embed="rId2">
            <a:extLst>
              <a:ext uri="{28A0092B-C50C-407E-A947-70E740481C1C}">
                <a14:useLocalDpi xmlns:a14="http://schemas.microsoft.com/office/drawing/2010/main" val="0"/>
              </a:ext>
            </a:extLst>
          </a:blip>
          <a:srcRect l="32870" r="18889"/>
          <a:stretch/>
        </p:blipFill>
        <p:spPr>
          <a:xfrm>
            <a:off x="7229474" y="0"/>
            <a:ext cx="4962525" cy="6858000"/>
          </a:xfrm>
          <a:prstGeom prst="rect">
            <a:avLst/>
          </a:prstGeom>
        </p:spPr>
      </p:pic>
      <p:sp>
        <p:nvSpPr>
          <p:cNvPr id="6" name="Oval 5">
            <a:extLst>
              <a:ext uri="{FF2B5EF4-FFF2-40B4-BE49-F238E27FC236}">
                <a16:creationId xmlns:a16="http://schemas.microsoft.com/office/drawing/2014/main" id="{53D3C019-84D4-4B57-81FF-B5591DB028F1}"/>
              </a:ext>
            </a:extLst>
          </p:cNvPr>
          <p:cNvSpPr>
            <a:spLocks noChangeAspect="1"/>
          </p:cNvSpPr>
          <p:nvPr/>
        </p:nvSpPr>
        <p:spPr>
          <a:xfrm>
            <a:off x="7742115" y="2188890"/>
            <a:ext cx="1560740" cy="1560741"/>
          </a:xfrm>
          <a:prstGeom prst="ellipse">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FD6DCDC-BD99-4CE1-A32F-6BF26B229FCE}"/>
              </a:ext>
            </a:extLst>
          </p:cNvPr>
          <p:cNvSpPr/>
          <p:nvPr/>
        </p:nvSpPr>
        <p:spPr>
          <a:xfrm>
            <a:off x="5263000" y="2611540"/>
            <a:ext cx="6499225" cy="707886"/>
          </a:xfrm>
          <a:prstGeom prst="rect">
            <a:avLst/>
          </a:prstGeom>
        </p:spPr>
        <p:txBody>
          <a:bodyPr>
            <a:spAutoFit/>
          </a:bodyPr>
          <a:lstStyle/>
          <a:p>
            <a:pPr algn="ctr"/>
            <a:r>
              <a:rPr lang="en-GB" sz="4000" dirty="0">
                <a:solidFill>
                  <a:schemeClr val="bg1"/>
                </a:solidFill>
                <a:ea typeface="Roboto" panose="02000000000000000000" pitchFamily="2" charset="0"/>
                <a:cs typeface="Roboto" panose="02000000000000000000" pitchFamily="2" charset="0"/>
              </a:rPr>
              <a:t>2020</a:t>
            </a:r>
          </a:p>
        </p:txBody>
      </p:sp>
      <p:sp>
        <p:nvSpPr>
          <p:cNvPr id="8" name="Oval 7">
            <a:extLst>
              <a:ext uri="{FF2B5EF4-FFF2-40B4-BE49-F238E27FC236}">
                <a16:creationId xmlns:a16="http://schemas.microsoft.com/office/drawing/2014/main" id="{38BEF9FA-C11D-433A-97D8-F8416FC64C6A}"/>
              </a:ext>
            </a:extLst>
          </p:cNvPr>
          <p:cNvSpPr>
            <a:spLocks noChangeAspect="1"/>
          </p:cNvSpPr>
          <p:nvPr/>
        </p:nvSpPr>
        <p:spPr>
          <a:xfrm>
            <a:off x="6096000" y="594435"/>
            <a:ext cx="1899591" cy="1899592"/>
          </a:xfrm>
          <a:prstGeom prst="ellipse">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2F95244-7EE1-4FCB-A2BE-C5424369DB4A}"/>
              </a:ext>
            </a:extLst>
          </p:cNvPr>
          <p:cNvSpPr/>
          <p:nvPr/>
        </p:nvSpPr>
        <p:spPr>
          <a:xfrm>
            <a:off x="3796182" y="1255604"/>
            <a:ext cx="6499225" cy="584775"/>
          </a:xfrm>
          <a:prstGeom prst="rect">
            <a:avLst/>
          </a:prstGeom>
        </p:spPr>
        <p:txBody>
          <a:bodyPr wrap="square">
            <a:spAutoFit/>
          </a:bodyPr>
          <a:lstStyle/>
          <a:p>
            <a:pPr algn="ctr"/>
            <a:r>
              <a:rPr lang="ar-AE" sz="3200" dirty="0">
                <a:solidFill>
                  <a:schemeClr val="bg1"/>
                </a:solidFill>
                <a:ea typeface="Roboto" panose="02000000000000000000" pitchFamily="2" charset="0"/>
                <a:cs typeface="Roboto" panose="02000000000000000000" pitchFamily="2" charset="0"/>
              </a:rPr>
              <a:t>15 مارس</a:t>
            </a:r>
            <a:endParaRPr lang="en-GB" sz="3200" dirty="0">
              <a:solidFill>
                <a:schemeClr val="bg1"/>
              </a:solidFill>
              <a:ea typeface="Roboto" panose="02000000000000000000" pitchFamily="2" charset="0"/>
              <a:cs typeface="Roboto" panose="02000000000000000000" pitchFamily="2" charset="0"/>
            </a:endParaRPr>
          </a:p>
        </p:txBody>
      </p:sp>
      <p:sp>
        <p:nvSpPr>
          <p:cNvPr id="12" name="Content Placeholder 3">
            <a:extLst>
              <a:ext uri="{FF2B5EF4-FFF2-40B4-BE49-F238E27FC236}">
                <a16:creationId xmlns:a16="http://schemas.microsoft.com/office/drawing/2014/main" id="{928C9320-C7A8-4CDE-AF8D-E9EF971449FE}"/>
              </a:ext>
            </a:extLst>
          </p:cNvPr>
          <p:cNvSpPr>
            <a:spLocks noGrp="1"/>
          </p:cNvSpPr>
          <p:nvPr/>
        </p:nvSpPr>
        <p:spPr>
          <a:xfrm>
            <a:off x="659946" y="3335777"/>
            <a:ext cx="5326185" cy="3877986"/>
          </a:xfrm>
          <a:prstGeom prst="rect">
            <a:avLst/>
          </a:prstGeom>
        </p:spPr>
        <p:txBody>
          <a:bodyPr vert="horz" lIns="0" tIns="0" rIns="0" bIns="0" rtlCol="0">
            <a:normAutofit/>
          </a:bodyPr>
          <a:lstStyle>
            <a:lvl1pPr marL="0" indent="0" algn="r" defTabSz="1299271" rtl="1" eaLnBrk="1" latinLnBrk="0" hangingPunct="1">
              <a:lnSpc>
                <a:spcPct val="100000"/>
              </a:lnSpc>
              <a:spcBef>
                <a:spcPts val="0"/>
              </a:spcBef>
              <a:spcAft>
                <a:spcPts val="2400"/>
              </a:spcAft>
              <a:buSzPct val="120000"/>
              <a:buFont typeface="Arial" panose="020B0604020202020204" pitchFamily="34" charset="0"/>
              <a:buNone/>
              <a:defRPr sz="1600" kern="1200" baseline="0">
                <a:solidFill>
                  <a:schemeClr val="accent4"/>
                </a:solidFill>
                <a:latin typeface="+mn-lt"/>
                <a:ea typeface="+mn-ea"/>
                <a:cs typeface="+mn-cs"/>
              </a:defRPr>
            </a:lvl1pPr>
            <a:lvl2pPr marL="1055658" indent="-406022" algn="r" defTabSz="1299271" rtl="1" eaLnBrk="1" latinLnBrk="0" hangingPunct="1">
              <a:spcBef>
                <a:spcPct val="20000"/>
              </a:spcBef>
              <a:buFont typeface="Arial" panose="020B0604020202020204" pitchFamily="34" charset="0"/>
              <a:buChar char="–"/>
              <a:defRPr sz="1600" kern="1200">
                <a:solidFill>
                  <a:schemeClr val="accent4"/>
                </a:solidFill>
                <a:latin typeface="+mn-lt"/>
                <a:ea typeface="+mn-ea"/>
                <a:cs typeface="+mn-cs"/>
              </a:defRPr>
            </a:lvl2pPr>
            <a:lvl3pPr marL="1624089" indent="-324818" algn="r" defTabSz="1299271" rtl="1" eaLnBrk="1" latinLnBrk="0" hangingPunct="1">
              <a:spcBef>
                <a:spcPct val="20000"/>
              </a:spcBef>
              <a:buFont typeface="Arial" panose="020B0604020202020204" pitchFamily="34" charset="0"/>
              <a:buChar char="•"/>
              <a:defRPr sz="1600" kern="1200">
                <a:solidFill>
                  <a:schemeClr val="accent4"/>
                </a:solidFill>
                <a:latin typeface="+mn-lt"/>
                <a:ea typeface="+mn-ea"/>
                <a:cs typeface="+mn-cs"/>
              </a:defRPr>
            </a:lvl3pPr>
            <a:lvl4pPr marL="2273724" indent="-324818" algn="r" defTabSz="1299271" rtl="1" eaLnBrk="1" latinLnBrk="0" hangingPunct="1">
              <a:spcBef>
                <a:spcPct val="20000"/>
              </a:spcBef>
              <a:buFont typeface="Arial" panose="020B0604020202020204" pitchFamily="34" charset="0"/>
              <a:buChar char="–"/>
              <a:defRPr sz="1600" kern="1200">
                <a:solidFill>
                  <a:schemeClr val="accent4"/>
                </a:solidFill>
                <a:latin typeface="+mn-lt"/>
                <a:ea typeface="+mn-ea"/>
                <a:cs typeface="+mn-cs"/>
              </a:defRPr>
            </a:lvl4pPr>
            <a:lvl5pPr marL="2923360" indent="-324818" algn="r" defTabSz="1299271" rtl="1" eaLnBrk="1" latinLnBrk="0" hangingPunct="1">
              <a:spcBef>
                <a:spcPct val="20000"/>
              </a:spcBef>
              <a:buFont typeface="Arial" panose="020B0604020202020204" pitchFamily="34" charset="0"/>
              <a:buChar char="»"/>
              <a:defRPr sz="1600" kern="1200">
                <a:solidFill>
                  <a:schemeClr val="accent4"/>
                </a:solidFill>
                <a:latin typeface="+mn-lt"/>
                <a:ea typeface="+mn-ea"/>
                <a:cs typeface="+mn-cs"/>
              </a:defRPr>
            </a:lvl5pPr>
            <a:lvl6pPr marL="3572995" indent="-324818" algn="r" defTabSz="1299271"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2631" indent="-324818" algn="r" defTabSz="1299271"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2266" indent="-324818" algn="r" defTabSz="1299271"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1902" indent="-324818" algn="r" defTabSz="1299271"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r>
              <a:rPr lang="ar-SA" sz="2400" dirty="0">
                <a:solidFill>
                  <a:schemeClr val="tx1"/>
                </a:solidFill>
                <a:ea typeface="Roboto" panose="02000000000000000000" pitchFamily="2" charset="0"/>
                <a:cs typeface="Roboto" panose="02000000000000000000" pitchFamily="2" charset="0"/>
              </a:rPr>
              <a:t>هو مناسبة سنوية للاحتفال والتأثير والتضامن العالمي ضمن حركة المستهلكين </a:t>
            </a:r>
            <a:r>
              <a:rPr lang="ar-OM" sz="2400" dirty="0" smtClean="0">
                <a:solidFill>
                  <a:schemeClr val="tx1"/>
                </a:solidFill>
                <a:ea typeface="Roboto" panose="02000000000000000000" pitchFamily="2" charset="0"/>
                <a:cs typeface="Roboto" panose="02000000000000000000" pitchFamily="2" charset="0"/>
              </a:rPr>
              <a:t>حول العالم</a:t>
            </a:r>
            <a:r>
              <a:rPr lang="ar-SA" sz="2400" dirty="0" smtClean="0">
                <a:solidFill>
                  <a:schemeClr val="tx1"/>
                </a:solidFill>
                <a:ea typeface="Roboto" panose="02000000000000000000" pitchFamily="2" charset="0"/>
                <a:cs typeface="Roboto" panose="02000000000000000000" pitchFamily="2" charset="0"/>
              </a:rPr>
              <a:t>.</a:t>
            </a:r>
            <a:endParaRPr lang="ar-SA" sz="2400" dirty="0">
              <a:solidFill>
                <a:schemeClr val="tx1"/>
              </a:solidFill>
              <a:ea typeface="Roboto" panose="02000000000000000000" pitchFamily="2" charset="0"/>
              <a:cs typeface="Roboto" panose="02000000000000000000" pitchFamily="2" charset="0"/>
            </a:endParaRPr>
          </a:p>
          <a:p>
            <a:r>
              <a:rPr lang="ar-SA" sz="2400" dirty="0">
                <a:solidFill>
                  <a:schemeClr val="tx1"/>
                </a:solidFill>
                <a:ea typeface="Roboto" panose="02000000000000000000" pitchFamily="2" charset="0"/>
                <a:cs typeface="Roboto" panose="02000000000000000000" pitchFamily="2" charset="0"/>
              </a:rPr>
              <a:t>تتعاون منظمات المستهلكين معًا لتسليط الضوء على قضية تهم المستهلكين في جميع أنحاء العالم </a:t>
            </a:r>
            <a:r>
              <a:rPr lang="ar-OM" sz="2400" dirty="0" smtClean="0">
                <a:solidFill>
                  <a:schemeClr val="tx1"/>
                </a:solidFill>
                <a:ea typeface="Roboto" panose="02000000000000000000" pitchFamily="2" charset="0"/>
                <a:cs typeface="Roboto" panose="02000000000000000000" pitchFamily="2" charset="0"/>
              </a:rPr>
              <a:t>بالإضافة إلى زيادة</a:t>
            </a:r>
            <a:r>
              <a:rPr lang="ar-SA" sz="2400" dirty="0" smtClean="0">
                <a:solidFill>
                  <a:schemeClr val="tx1"/>
                </a:solidFill>
                <a:ea typeface="Roboto" panose="02000000000000000000" pitchFamily="2" charset="0"/>
                <a:cs typeface="Roboto" panose="02000000000000000000" pitchFamily="2" charset="0"/>
              </a:rPr>
              <a:t> </a:t>
            </a:r>
            <a:r>
              <a:rPr lang="ar-SA" sz="2400" dirty="0">
                <a:solidFill>
                  <a:schemeClr val="tx1"/>
                </a:solidFill>
                <a:ea typeface="Roboto" panose="02000000000000000000" pitchFamily="2" charset="0"/>
                <a:cs typeface="Roboto" panose="02000000000000000000" pitchFamily="2" charset="0"/>
              </a:rPr>
              <a:t>الوعي بها.</a:t>
            </a:r>
          </a:p>
          <a:p>
            <a:endParaRPr lang="en-GB" sz="2400" dirty="0">
              <a:solidFill>
                <a:schemeClr val="tx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542436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window&#10;&#10;Description automatically generated">
            <a:extLst>
              <a:ext uri="{FF2B5EF4-FFF2-40B4-BE49-F238E27FC236}">
                <a16:creationId xmlns:a16="http://schemas.microsoft.com/office/drawing/2014/main" id="{62F10D4F-B746-4F29-B7EF-316F70CA0938}"/>
              </a:ext>
            </a:extLst>
          </p:cNvPr>
          <p:cNvPicPr>
            <a:picLocks noChangeAspect="1"/>
          </p:cNvPicPr>
          <p:nvPr/>
        </p:nvPicPr>
        <p:blipFill rotWithShape="1">
          <a:blip r:embed="rId2">
            <a:extLst>
              <a:ext uri="{28A0092B-C50C-407E-A947-70E740481C1C}">
                <a14:useLocalDpi xmlns:a14="http://schemas.microsoft.com/office/drawing/2010/main" val="0"/>
              </a:ext>
            </a:extLst>
          </a:blip>
          <a:srcRect l="32343" r="-1"/>
          <a:stretch/>
        </p:blipFill>
        <p:spPr>
          <a:xfrm>
            <a:off x="6733290" y="1315482"/>
            <a:ext cx="4739845" cy="4670413"/>
          </a:xfrm>
          <a:prstGeom prst="ellipse">
            <a:avLst/>
          </a:prstGeom>
        </p:spPr>
      </p:pic>
      <p:sp>
        <p:nvSpPr>
          <p:cNvPr id="6" name="Rectangle 5">
            <a:extLst>
              <a:ext uri="{FF2B5EF4-FFF2-40B4-BE49-F238E27FC236}">
                <a16:creationId xmlns:a16="http://schemas.microsoft.com/office/drawing/2014/main" id="{86A3E316-587B-4E92-9492-12E91FEDA4F2}"/>
              </a:ext>
            </a:extLst>
          </p:cNvPr>
          <p:cNvSpPr/>
          <p:nvPr/>
        </p:nvSpPr>
        <p:spPr>
          <a:xfrm>
            <a:off x="400093" y="1850534"/>
            <a:ext cx="5869757" cy="4339650"/>
          </a:xfrm>
          <a:prstGeom prst="rect">
            <a:avLst/>
          </a:prstGeom>
        </p:spPr>
        <p:txBody>
          <a:bodyPr wrap="square">
            <a:spAutoFit/>
          </a:bodyPr>
          <a:lstStyle/>
          <a:p>
            <a:pPr marL="285750" lvl="0" indent="-285750" algn="r" rtl="1">
              <a:lnSpc>
                <a:spcPct val="100000"/>
              </a:lnSpc>
              <a:spcBef>
                <a:spcPts val="600"/>
              </a:spcBef>
              <a:spcAft>
                <a:spcPts val="600"/>
              </a:spcAft>
              <a:buFont typeface="Arial" panose="020B0604020202020204" pitchFamily="34" charset="0"/>
              <a:buChar char="•"/>
            </a:pPr>
            <a:r>
              <a:rPr lang="ar-OM" sz="2100" dirty="0">
                <a:latin typeface="Roboto Light" panose="02000000000000000000"/>
                <a:ea typeface="Roboto Light" panose="02000000000000000000" pitchFamily="2" charset="0"/>
                <a:cs typeface="Roboto Light" panose="02000000000000000000" pitchFamily="2" charset="0"/>
              </a:rPr>
              <a:t>يهدف الاستهلاك المستدام إلى استخدام موارد الأرض بشكل أكثر كفاءة وزيادة التجارة العادلة مع المساعدة في التخفيف من حدة الفقر وتمكين الجميع من التمتع بنوعية حياة جيدة مع إمكانية الحصول على الغذاء والماء والطاقة والأدوية وغيرها.</a:t>
            </a:r>
          </a:p>
          <a:p>
            <a:pPr marL="285750" lvl="0" indent="-285750" algn="r" rtl="1">
              <a:lnSpc>
                <a:spcPct val="100000"/>
              </a:lnSpc>
              <a:spcBef>
                <a:spcPts val="600"/>
              </a:spcBef>
              <a:spcAft>
                <a:spcPts val="600"/>
              </a:spcAft>
              <a:buFont typeface="Arial" panose="020B0604020202020204" pitchFamily="34" charset="0"/>
              <a:buChar char="•"/>
            </a:pPr>
            <a:r>
              <a:rPr lang="ar-OM" sz="2100" dirty="0">
                <a:latin typeface="Roboto Light" panose="02000000000000000000"/>
                <a:ea typeface="Roboto Light" panose="02000000000000000000" pitchFamily="2" charset="0"/>
                <a:cs typeface="Roboto Light" panose="02000000000000000000" pitchFamily="2" charset="0"/>
              </a:rPr>
              <a:t>يمكننا أن ننتقل إلى نموذج اقتصادي أكثر استدامة بطريقة منصفة أو غير منصفة. نحن نؤمن كذلك بحماية مواردنا الطبيعية الأساسية، وأي انتقال يحتاج إلى تحقيق العدالة الاجتماعية وضمان حقوق الإنسان.</a:t>
            </a:r>
          </a:p>
          <a:p>
            <a:pPr marL="285750" lvl="0" indent="-285750" algn="r" rtl="1">
              <a:lnSpc>
                <a:spcPct val="100000"/>
              </a:lnSpc>
              <a:spcBef>
                <a:spcPts val="600"/>
              </a:spcBef>
              <a:spcAft>
                <a:spcPts val="600"/>
              </a:spcAft>
              <a:buFont typeface="Arial" panose="020B0604020202020204" pitchFamily="34" charset="0"/>
              <a:buChar char="•"/>
            </a:pPr>
            <a:r>
              <a:rPr lang="ar-OM" sz="2100" dirty="0">
                <a:latin typeface="Roboto Light" panose="02000000000000000000"/>
                <a:ea typeface="Roboto Light" panose="02000000000000000000" pitchFamily="2" charset="0"/>
                <a:cs typeface="Roboto Light" panose="02000000000000000000" pitchFamily="2" charset="0"/>
              </a:rPr>
              <a:t>تم توسيع </a:t>
            </a:r>
            <a:r>
              <a:rPr lang="ar-OM" sz="2100" dirty="0">
                <a:solidFill>
                  <a:srgbClr val="FF5000"/>
                </a:solidFill>
                <a:latin typeface="Roboto Light" panose="02000000000000000000"/>
                <a:ea typeface="Roboto Light" panose="02000000000000000000" pitchFamily="2" charset="0"/>
                <a:cs typeface="Roboto Light" panose="02000000000000000000" pitchFamily="2" charset="0"/>
                <a:hlinkClick r:id="rId3">
                  <a:extLst>
                    <a:ext uri="{A12FA001-AC4F-418D-AE19-62706E023703}">
                      <ahyp:hlinkClr xmlns:ahyp="http://schemas.microsoft.com/office/drawing/2018/hyperlinkcolor" xmlns="" val="tx"/>
                    </a:ext>
                  </a:extLst>
                </a:hlinkClick>
              </a:rPr>
              <a:t>المبادئ التوجيهية لحماية المستهلك </a:t>
            </a:r>
            <a:r>
              <a:rPr lang="ar-OM" sz="2100" dirty="0">
                <a:latin typeface="Roboto Light" panose="02000000000000000000"/>
                <a:ea typeface="Roboto Light" panose="02000000000000000000" pitchFamily="2" charset="0"/>
                <a:cs typeface="Roboto Light" panose="02000000000000000000" pitchFamily="2" charset="0"/>
              </a:rPr>
              <a:t>التي وضعتها الأمم المتحدة لحماية حقوق المستهلك بشكل كبير في عام 1999 لتشمل قسمًا جديدًا عن الاستهلاك المستدام.</a:t>
            </a:r>
            <a:endParaRPr lang="en-US" sz="2100" dirty="0">
              <a:latin typeface="Roboto Light" panose="02000000000000000000"/>
            </a:endParaRPr>
          </a:p>
          <a:p>
            <a:pPr lvl="0" algn="r" rtl="1">
              <a:lnSpc>
                <a:spcPct val="100000"/>
              </a:lnSpc>
            </a:pPr>
            <a:endParaRPr lang="en-US" sz="2000" dirty="0">
              <a:latin typeface="Roboto Light" panose="02000000000000000000"/>
            </a:endParaRPr>
          </a:p>
        </p:txBody>
      </p:sp>
      <p:sp>
        <p:nvSpPr>
          <p:cNvPr id="8" name="Title 1">
            <a:extLst>
              <a:ext uri="{FF2B5EF4-FFF2-40B4-BE49-F238E27FC236}">
                <a16:creationId xmlns:a16="http://schemas.microsoft.com/office/drawing/2014/main" id="{D9A0CB18-89A4-44C4-96AC-FBBCD050A7C9}"/>
              </a:ext>
            </a:extLst>
          </p:cNvPr>
          <p:cNvSpPr txBox="1">
            <a:spLocks/>
          </p:cNvSpPr>
          <p:nvPr/>
        </p:nvSpPr>
        <p:spPr>
          <a:xfrm>
            <a:off x="453994" y="1273691"/>
            <a:ext cx="796852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ar-OM" sz="3500" dirty="0">
                <a:solidFill>
                  <a:srgbClr val="FF5000"/>
                </a:solidFill>
                <a:latin typeface="Bebas Neue Bold" panose="020B0606020202050201" pitchFamily="34" charset="0"/>
              </a:rPr>
              <a:t>الاستهلاك المستدام </a:t>
            </a:r>
            <a:endParaRPr lang="en-GB" sz="3500" dirty="0">
              <a:solidFill>
                <a:srgbClr val="FF5000"/>
              </a:solidFill>
              <a:latin typeface="Bebas Neue Bold" panose="020B0606020202050201" pitchFamily="34" charset="0"/>
            </a:endParaRPr>
          </a:p>
        </p:txBody>
      </p:sp>
    </p:spTree>
    <p:extLst>
      <p:ext uri="{BB962C8B-B14F-4D97-AF65-F5344CB8AC3E}">
        <p14:creationId xmlns:p14="http://schemas.microsoft.com/office/powerpoint/2010/main" val="2476957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9BA882A-6F27-402C-93D7-000B307BFACE}"/>
              </a:ext>
            </a:extLst>
          </p:cNvPr>
          <p:cNvSpPr txBox="1">
            <a:spLocks/>
          </p:cNvSpPr>
          <p:nvPr/>
        </p:nvSpPr>
        <p:spPr>
          <a:xfrm>
            <a:off x="1438275" y="1198126"/>
            <a:ext cx="504825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ar-AE" sz="3200" dirty="0">
                <a:solidFill>
                  <a:srgbClr val="FF5000"/>
                </a:solidFill>
                <a:latin typeface="+mj-lt"/>
              </a:rPr>
              <a:t>المستهلك المستدام</a:t>
            </a:r>
            <a:r>
              <a:rPr lang="en-US" sz="3200" dirty="0">
                <a:solidFill>
                  <a:srgbClr val="FF5000"/>
                </a:solidFill>
              </a:rPr>
              <a:t> (1)</a:t>
            </a:r>
            <a:endParaRPr lang="en-GB" sz="3200" dirty="0">
              <a:solidFill>
                <a:srgbClr val="FF5000"/>
              </a:solidFill>
              <a:latin typeface="+mj-lt"/>
            </a:endParaRPr>
          </a:p>
        </p:txBody>
      </p:sp>
      <p:sp>
        <p:nvSpPr>
          <p:cNvPr id="2" name="TextBox 1">
            <a:extLst>
              <a:ext uri="{FF2B5EF4-FFF2-40B4-BE49-F238E27FC236}">
                <a16:creationId xmlns:a16="http://schemas.microsoft.com/office/drawing/2014/main" id="{D44EB315-0DE6-41F0-B0B5-F9FB490F5C97}"/>
              </a:ext>
            </a:extLst>
          </p:cNvPr>
          <p:cNvSpPr txBox="1"/>
          <p:nvPr/>
        </p:nvSpPr>
        <p:spPr>
          <a:xfrm>
            <a:off x="952500" y="1981200"/>
            <a:ext cx="5534025" cy="4154984"/>
          </a:xfrm>
          <a:prstGeom prst="rect">
            <a:avLst/>
          </a:prstGeom>
          <a:noFill/>
        </p:spPr>
        <p:txBody>
          <a:bodyPr wrap="square" rtlCol="0">
            <a:spAutoFit/>
          </a:bodyPr>
          <a:lstStyle/>
          <a:p>
            <a:pPr algn="r"/>
            <a:r>
              <a:rPr lang="ar-AE" sz="2400" dirty="0"/>
              <a:t>الملايين يشعرون بالفعل </a:t>
            </a:r>
            <a:r>
              <a:rPr lang="ar-OM" sz="2400" dirty="0" smtClean="0"/>
              <a:t>بآ</a:t>
            </a:r>
            <a:r>
              <a:rPr lang="ar-AE" sz="2400" dirty="0" smtClean="0"/>
              <a:t>ثار </a:t>
            </a:r>
            <a:r>
              <a:rPr lang="ar-AE" sz="2400" dirty="0"/>
              <a:t>تغير المناخ.</a:t>
            </a:r>
            <a:endParaRPr lang="en-US" sz="2400" dirty="0"/>
          </a:p>
          <a:p>
            <a:pPr algn="r"/>
            <a:r>
              <a:rPr lang="ar-AE" sz="2400" dirty="0"/>
              <a:t> </a:t>
            </a:r>
            <a:endParaRPr lang="en-US" sz="2400" dirty="0"/>
          </a:p>
          <a:p>
            <a:pPr algn="r"/>
            <a:r>
              <a:rPr lang="ar-AE" sz="2400" b="1" dirty="0" smtClean="0"/>
              <a:t>المستهلك</a:t>
            </a:r>
            <a:r>
              <a:rPr lang="ar-OM" sz="2400" b="1" dirty="0" smtClean="0"/>
              <a:t>و</a:t>
            </a:r>
            <a:r>
              <a:rPr lang="ar-AE" sz="2400" b="1" dirty="0" smtClean="0"/>
              <a:t>ن </a:t>
            </a:r>
            <a:r>
              <a:rPr lang="ar-AE" sz="2400" b="1" dirty="0"/>
              <a:t>لديهم دور حيوي. </a:t>
            </a:r>
            <a:endParaRPr lang="en-US" sz="2400" b="1" dirty="0"/>
          </a:p>
          <a:p>
            <a:pPr algn="r"/>
            <a:endParaRPr lang="en-US" sz="2400" dirty="0"/>
          </a:p>
          <a:p>
            <a:pPr algn="r"/>
            <a:r>
              <a:rPr lang="ar-AE" sz="2400" dirty="0"/>
              <a:t>أولا، من خلال قدرتهم الشرائية  - وجدت دراسة عالمية أن </a:t>
            </a:r>
            <a:r>
              <a:rPr lang="ar-AE" sz="2400" dirty="0">
                <a:solidFill>
                  <a:srgbClr val="FF5000"/>
                </a:solidFill>
                <a:hlinkClick r:id="rId2">
                  <a:extLst>
                    <a:ext uri="{A12FA001-AC4F-418D-AE19-62706E023703}">
                      <ahyp:hlinkClr xmlns:ahyp="http://schemas.microsoft.com/office/drawing/2018/hyperlinkcolor" xmlns="" val="tx"/>
                    </a:ext>
                  </a:extLst>
                </a:hlinkClick>
              </a:rPr>
              <a:t>66٪ من المستهلكين يقولون </a:t>
            </a:r>
            <a:r>
              <a:rPr lang="ar-OM" sz="2400" dirty="0" smtClean="0">
                <a:solidFill>
                  <a:srgbClr val="FF5000"/>
                </a:solidFill>
                <a:hlinkClick r:id="rId2">
                  <a:extLst>
                    <a:ext uri="{A12FA001-AC4F-418D-AE19-62706E023703}">
                      <ahyp:hlinkClr xmlns:ahyp="http://schemas.microsoft.com/office/drawing/2018/hyperlinkcolor" xmlns="" val="tx"/>
                    </a:ext>
                  </a:extLst>
                </a:hlinkClick>
              </a:rPr>
              <a:t>أنه</a:t>
            </a:r>
            <a:r>
              <a:rPr lang="ar-AE" sz="2400" dirty="0" smtClean="0">
                <a:solidFill>
                  <a:srgbClr val="FF5000"/>
                </a:solidFill>
                <a:hlinkClick r:id="rId2">
                  <a:extLst>
                    <a:ext uri="{A12FA001-AC4F-418D-AE19-62706E023703}">
                      <ahyp:hlinkClr xmlns:ahyp="http://schemas.microsoft.com/office/drawing/2018/hyperlinkcolor" xmlns="" val="tx"/>
                    </a:ext>
                  </a:extLst>
                </a:hlinkClick>
              </a:rPr>
              <a:t>م </a:t>
            </a:r>
            <a:r>
              <a:rPr lang="ar-AE" sz="2400" dirty="0">
                <a:solidFill>
                  <a:srgbClr val="FF5000"/>
                </a:solidFill>
                <a:hlinkClick r:id="rId2">
                  <a:extLst>
                    <a:ext uri="{A12FA001-AC4F-418D-AE19-62706E023703}">
                      <ahyp:hlinkClr xmlns:ahyp="http://schemas.microsoft.com/office/drawing/2018/hyperlinkcolor" xmlns="" val="tx"/>
                    </a:ext>
                  </a:extLst>
                </a:hlinkClick>
              </a:rPr>
              <a:t>على استعداد لدفع </a:t>
            </a:r>
            <a:r>
              <a:rPr lang="ar-OM" sz="2400" dirty="0" smtClean="0">
                <a:solidFill>
                  <a:srgbClr val="FF5000"/>
                </a:solidFill>
                <a:hlinkClick r:id="rId2">
                  <a:extLst>
                    <a:ext uri="{A12FA001-AC4F-418D-AE19-62706E023703}">
                      <ahyp:hlinkClr xmlns:ahyp="http://schemas.microsoft.com/office/drawing/2018/hyperlinkcolor" xmlns="" val="tx"/>
                    </a:ext>
                  </a:extLst>
                </a:hlinkClick>
              </a:rPr>
              <a:t>قيمة </a:t>
            </a:r>
            <a:r>
              <a:rPr lang="ar-AE" sz="2400" dirty="0" smtClean="0">
                <a:solidFill>
                  <a:srgbClr val="FF5000"/>
                </a:solidFill>
                <a:hlinkClick r:id="rId2">
                  <a:extLst>
                    <a:ext uri="{A12FA001-AC4F-418D-AE19-62706E023703}">
                      <ahyp:hlinkClr xmlns:ahyp="http://schemas.microsoft.com/office/drawing/2018/hyperlinkcolor" xmlns="" val="tx"/>
                    </a:ext>
                  </a:extLst>
                </a:hlinkClick>
              </a:rPr>
              <a:t>أكثر</a:t>
            </a:r>
            <a:r>
              <a:rPr lang="ar-AE" sz="2400" dirty="0">
                <a:solidFill>
                  <a:srgbClr val="FF5000"/>
                </a:solidFill>
              </a:rPr>
              <a:t> </a:t>
            </a:r>
            <a:r>
              <a:rPr lang="ar-AE" sz="2400" dirty="0"/>
              <a:t>للعلامات التجارية المستدامة (وترتفع النسبة إلى 73٪ لجيل </a:t>
            </a:r>
            <a:r>
              <a:rPr lang="ar-AE" sz="2400" dirty="0" smtClean="0"/>
              <a:t>الألفية).</a:t>
            </a:r>
            <a:r>
              <a:rPr lang="ar-AE" sz="2400" dirty="0"/>
              <a:t> </a:t>
            </a:r>
            <a:endParaRPr lang="en-US" sz="2400" dirty="0"/>
          </a:p>
          <a:p>
            <a:pPr algn="r"/>
            <a:endParaRPr lang="en-US" sz="2400" dirty="0"/>
          </a:p>
          <a:p>
            <a:pPr algn="r"/>
            <a:r>
              <a:rPr lang="ar-AE" sz="2400" dirty="0" smtClean="0"/>
              <a:t>و </a:t>
            </a:r>
            <a:r>
              <a:rPr lang="ar-AE" sz="2400" dirty="0"/>
              <a:t>أيضا، من خلال </a:t>
            </a:r>
            <a:r>
              <a:rPr lang="ar-AE" sz="2400" dirty="0" smtClean="0"/>
              <a:t>قدرته</a:t>
            </a:r>
            <a:r>
              <a:rPr lang="ar-OM" sz="2400" dirty="0" smtClean="0"/>
              <a:t>م</a:t>
            </a:r>
            <a:r>
              <a:rPr lang="ar-AE" sz="2400" dirty="0" smtClean="0"/>
              <a:t> </a:t>
            </a:r>
            <a:r>
              <a:rPr lang="ar-AE" sz="2400" dirty="0"/>
              <a:t>على الضغط من أجل تغيير النظام في سلاسل التوريد أو تغييرات في التنظيم.</a:t>
            </a:r>
            <a:endParaRPr lang="en-GB" sz="2400" dirty="0"/>
          </a:p>
        </p:txBody>
      </p:sp>
      <p:pic>
        <p:nvPicPr>
          <p:cNvPr id="5" name="Picture 4" descr="A picture containing person, outdoor, standing, man&#10;&#10;Description automatically generated">
            <a:extLst>
              <a:ext uri="{FF2B5EF4-FFF2-40B4-BE49-F238E27FC236}">
                <a16:creationId xmlns:a16="http://schemas.microsoft.com/office/drawing/2014/main" id="{4FABC267-ADB4-4519-B01C-C1363CF9C372}"/>
              </a:ext>
            </a:extLst>
          </p:cNvPr>
          <p:cNvPicPr>
            <a:picLocks noChangeAspect="1"/>
          </p:cNvPicPr>
          <p:nvPr/>
        </p:nvPicPr>
        <p:blipFill rotWithShape="1">
          <a:blip r:embed="rId3">
            <a:extLst>
              <a:ext uri="{28A0092B-C50C-407E-A947-70E740481C1C}">
                <a14:useLocalDpi xmlns:a14="http://schemas.microsoft.com/office/drawing/2010/main" val="0"/>
              </a:ext>
            </a:extLst>
          </a:blip>
          <a:srcRect l="34445" r="21111"/>
          <a:stretch/>
        </p:blipFill>
        <p:spPr>
          <a:xfrm>
            <a:off x="7565572" y="0"/>
            <a:ext cx="4767943" cy="6858000"/>
          </a:xfrm>
          <a:prstGeom prst="rect">
            <a:avLst/>
          </a:prstGeom>
        </p:spPr>
      </p:pic>
    </p:spTree>
    <p:extLst>
      <p:ext uri="{BB962C8B-B14F-4D97-AF65-F5344CB8AC3E}">
        <p14:creationId xmlns:p14="http://schemas.microsoft.com/office/powerpoint/2010/main" val="2926468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3D5E9D-0311-4275-9347-CE8C708E3188}"/>
              </a:ext>
            </a:extLst>
          </p:cNvPr>
          <p:cNvSpPr>
            <a:spLocks noGrp="1"/>
          </p:cNvSpPr>
          <p:nvPr>
            <p:ph idx="1"/>
          </p:nvPr>
        </p:nvSpPr>
        <p:spPr>
          <a:xfrm>
            <a:off x="5591174" y="1872343"/>
            <a:ext cx="5915025" cy="4005486"/>
          </a:xfrm>
        </p:spPr>
        <p:txBody>
          <a:bodyPr>
            <a:noAutofit/>
          </a:bodyPr>
          <a:lstStyle/>
          <a:p>
            <a:pPr marL="0" indent="0" algn="r" rtl="1">
              <a:buNone/>
            </a:pPr>
            <a:r>
              <a:rPr lang="ar-AE" sz="2000" dirty="0"/>
              <a:t>المستهلكون </a:t>
            </a:r>
            <a:r>
              <a:rPr lang="ar-OM" sz="2000" dirty="0" smtClean="0"/>
              <a:t>يقومون</a:t>
            </a:r>
            <a:r>
              <a:rPr lang="ar-AE" sz="2000" dirty="0" smtClean="0"/>
              <a:t> </a:t>
            </a:r>
            <a:r>
              <a:rPr lang="ar-AE" sz="2000" dirty="0"/>
              <a:t>بالفعل </a:t>
            </a:r>
            <a:r>
              <a:rPr lang="ar-OM" sz="2000" dirty="0" smtClean="0"/>
              <a:t>ب</a:t>
            </a:r>
            <a:r>
              <a:rPr lang="ar-AE" sz="2000" dirty="0" smtClean="0">
                <a:solidFill>
                  <a:srgbClr val="FF5000"/>
                </a:solidFill>
                <a:hlinkClick r:id="rId2">
                  <a:extLst>
                    <a:ext uri="{A12FA001-AC4F-418D-AE19-62706E023703}">
                      <ahyp:hlinkClr xmlns:ahyp="http://schemas.microsoft.com/office/drawing/2018/hyperlinkcolor" xmlns="" val="tx"/>
                    </a:ext>
                  </a:extLst>
                </a:hlinkClick>
              </a:rPr>
              <a:t>تغييرات </a:t>
            </a:r>
            <a:r>
              <a:rPr lang="ar-AE" sz="2000" dirty="0">
                <a:solidFill>
                  <a:srgbClr val="FF5000"/>
                </a:solidFill>
                <a:hlinkClick r:id="rId2">
                  <a:extLst>
                    <a:ext uri="{A12FA001-AC4F-418D-AE19-62706E023703}">
                      <ahyp:hlinkClr xmlns:ahyp="http://schemas.microsoft.com/office/drawing/2018/hyperlinkcolor" xmlns="" val="tx"/>
                    </a:ext>
                  </a:extLst>
                </a:hlinkClick>
              </a:rPr>
              <a:t>في أسلوب حياتهم ليكون أكثر استدامة</a:t>
            </a:r>
            <a:r>
              <a:rPr lang="ar-AE" sz="2000" dirty="0"/>
              <a:t> - إعادة التدوير، والحد من النفايات الغذائية وتجنب المنتجات التي لا يمكن </a:t>
            </a:r>
            <a:r>
              <a:rPr lang="ar-OM" sz="2000" dirty="0" smtClean="0"/>
              <a:t>تدويرها</a:t>
            </a:r>
            <a:r>
              <a:rPr lang="ar-AE" sz="2000" dirty="0" smtClean="0"/>
              <a:t>، </a:t>
            </a:r>
            <a:r>
              <a:rPr lang="ar-AE" sz="2000" dirty="0"/>
              <a:t>وأنها يمكن أن يكون لها تأثير أكبر مع مزيد من الدعم من الشركات والحكومات. </a:t>
            </a:r>
            <a:endParaRPr lang="en-US" sz="2000" dirty="0"/>
          </a:p>
          <a:p>
            <a:pPr marL="0" indent="0" algn="r">
              <a:buNone/>
            </a:pPr>
            <a:endParaRPr lang="en-US" sz="2000" dirty="0">
              <a:hlinkClick r:id="rId2">
                <a:extLst>
                  <a:ext uri="{A12FA001-AC4F-418D-AE19-62706E023703}">
                    <ahyp:hlinkClr xmlns:ahyp="http://schemas.microsoft.com/office/drawing/2018/hyperlinkcolor" xmlns="" val="tx"/>
                  </a:ext>
                </a:extLst>
              </a:hlinkClick>
            </a:endParaRPr>
          </a:p>
          <a:p>
            <a:pPr marL="0" indent="0" algn="r" rtl="1">
              <a:buNone/>
            </a:pPr>
            <a:r>
              <a:rPr lang="ar-OM" sz="2000" dirty="0" smtClean="0">
                <a:solidFill>
                  <a:srgbClr val="FF5000"/>
                </a:solidFill>
                <a:hlinkClick r:id="rId2">
                  <a:extLst>
                    <a:ext uri="{A12FA001-AC4F-418D-AE19-62706E023703}">
                      <ahyp:hlinkClr xmlns:ahyp="http://schemas.microsoft.com/office/drawing/2018/hyperlinkcolor" xmlns="" val="tx"/>
                    </a:ext>
                  </a:extLst>
                </a:hlinkClick>
              </a:rPr>
              <a:t>في </a:t>
            </a:r>
            <a:r>
              <a:rPr lang="ar-AE" sz="2000" dirty="0" smtClean="0">
                <a:solidFill>
                  <a:srgbClr val="FF5000"/>
                </a:solidFill>
                <a:hlinkClick r:id="rId2">
                  <a:extLst>
                    <a:ext uri="{A12FA001-AC4F-418D-AE19-62706E023703}">
                      <ahyp:hlinkClr xmlns:ahyp="http://schemas.microsoft.com/office/drawing/2018/hyperlinkcolor" xmlns="" val="tx"/>
                    </a:ext>
                  </a:extLst>
                </a:hlinkClick>
              </a:rPr>
              <a:t>دراسة </a:t>
            </a:r>
            <a:r>
              <a:rPr lang="ar-AE" sz="2000" dirty="0">
                <a:solidFill>
                  <a:srgbClr val="FF5000"/>
                </a:solidFill>
                <a:hlinkClick r:id="rId2">
                  <a:extLst>
                    <a:ext uri="{A12FA001-AC4F-418D-AE19-62706E023703}">
                      <ahyp:hlinkClr xmlns:ahyp="http://schemas.microsoft.com/office/drawing/2018/hyperlinkcolor" xmlns="" val="tx"/>
                    </a:ext>
                  </a:extLst>
                </a:hlinkClick>
              </a:rPr>
              <a:t>حديثة</a:t>
            </a:r>
            <a:r>
              <a:rPr lang="ar-AE" sz="2000" dirty="0">
                <a:solidFill>
                  <a:srgbClr val="FF5000"/>
                </a:solidFill>
              </a:rPr>
              <a:t> </a:t>
            </a:r>
            <a:r>
              <a:rPr lang="ar-AE" sz="2000" dirty="0" smtClean="0"/>
              <a:t>وجدنا</a:t>
            </a:r>
            <a:r>
              <a:rPr lang="ar-OM" sz="2000" dirty="0" smtClean="0"/>
              <a:t> أن</a:t>
            </a:r>
            <a:r>
              <a:rPr lang="ar-AE" sz="2000" dirty="0" smtClean="0"/>
              <a:t> </a:t>
            </a:r>
            <a:r>
              <a:rPr lang="ar-AE" sz="2000" dirty="0"/>
              <a:t>37٪ لا </a:t>
            </a:r>
            <a:r>
              <a:rPr lang="ar-OM" sz="2000" dirty="0" smtClean="0"/>
              <a:t>ي</a:t>
            </a:r>
            <a:r>
              <a:rPr lang="ar-AE" sz="2000" dirty="0" smtClean="0"/>
              <a:t>عرف</a:t>
            </a:r>
            <a:r>
              <a:rPr lang="ar-OM" sz="2000" dirty="0" smtClean="0"/>
              <a:t>ون</a:t>
            </a:r>
            <a:r>
              <a:rPr lang="ar-AE" sz="2000" dirty="0" smtClean="0"/>
              <a:t> </a:t>
            </a:r>
            <a:r>
              <a:rPr lang="ar-AE" sz="2000" dirty="0"/>
              <a:t>كيف يمكن أن </a:t>
            </a:r>
            <a:r>
              <a:rPr lang="ar-OM" sz="2000" dirty="0" smtClean="0"/>
              <a:t>ي</a:t>
            </a:r>
            <a:r>
              <a:rPr lang="ar-AE" sz="2000" dirty="0" smtClean="0"/>
              <a:t>ساعد</a:t>
            </a:r>
            <a:r>
              <a:rPr lang="ar-OM" sz="2000" dirty="0" smtClean="0"/>
              <a:t>وا</a:t>
            </a:r>
            <a:r>
              <a:rPr lang="ar-AE" sz="2000" dirty="0" smtClean="0"/>
              <a:t> </a:t>
            </a:r>
            <a:r>
              <a:rPr lang="ar-AE" sz="2000" dirty="0"/>
              <a:t>في معالجة التغير المناخي و 59٪ يشعرون أنهم لا يحصلون على ما يكفي من الدعم من الحكومات، و 51٪ من الأعمال.</a:t>
            </a:r>
            <a:endParaRPr lang="en-US" sz="2000" dirty="0"/>
          </a:p>
          <a:p>
            <a:pPr marL="0" indent="0" algn="r">
              <a:buNone/>
            </a:pPr>
            <a:endParaRPr lang="ar-AE" sz="2000" dirty="0"/>
          </a:p>
          <a:p>
            <a:pPr marL="0" indent="0" algn="r" rtl="1">
              <a:buNone/>
            </a:pPr>
            <a:r>
              <a:rPr lang="ar-AE" sz="2000" dirty="0"/>
              <a:t>ويجب على الحكومات والشركات </a:t>
            </a:r>
            <a:r>
              <a:rPr lang="ar-OM" sz="2000" dirty="0" smtClean="0"/>
              <a:t>أن </a:t>
            </a:r>
            <a:r>
              <a:rPr lang="ar-AE" sz="2000" dirty="0" smtClean="0"/>
              <a:t>تعمل </a:t>
            </a:r>
            <a:r>
              <a:rPr lang="ar-AE" sz="2000" dirty="0"/>
              <a:t>أيضا لإعطاء المستهلكين المعلومات والاختيار والبنية التحتية التي يحتاجونها ليعيشوا حياة أكثر استدامة.</a:t>
            </a:r>
          </a:p>
        </p:txBody>
      </p:sp>
      <p:pic>
        <p:nvPicPr>
          <p:cNvPr id="5" name="Picture 4" descr="A picture containing person, indoor, blue, table&#10;&#10;Description automatically generated">
            <a:extLst>
              <a:ext uri="{FF2B5EF4-FFF2-40B4-BE49-F238E27FC236}">
                <a16:creationId xmlns:a16="http://schemas.microsoft.com/office/drawing/2014/main" id="{BA9F913F-A5F8-49F7-93C6-0D5D605F0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29" y="-946630"/>
            <a:ext cx="5056414" cy="5056414"/>
          </a:xfrm>
          <a:prstGeom prst="ellipse">
            <a:avLst/>
          </a:prstGeom>
        </p:spPr>
      </p:pic>
      <p:pic>
        <p:nvPicPr>
          <p:cNvPr id="9" name="Picture 8" descr="A car parked on the side of a snow covered street&#10;&#10;Description automatically generated">
            <a:extLst>
              <a:ext uri="{FF2B5EF4-FFF2-40B4-BE49-F238E27FC236}">
                <a16:creationId xmlns:a16="http://schemas.microsoft.com/office/drawing/2014/main" id="{7D73261D-BEDC-45BD-B3CA-48F127D0DA3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45655" y="4256086"/>
            <a:ext cx="2945446" cy="2945446"/>
          </a:xfrm>
          <a:prstGeom prst="ellipse">
            <a:avLst/>
          </a:prstGeom>
        </p:spPr>
      </p:pic>
      <p:sp>
        <p:nvSpPr>
          <p:cNvPr id="7" name="Text Placeholder 2">
            <a:extLst>
              <a:ext uri="{FF2B5EF4-FFF2-40B4-BE49-F238E27FC236}">
                <a16:creationId xmlns:a16="http://schemas.microsoft.com/office/drawing/2014/main" id="{0E6CEB2B-D393-426F-8800-AF4D09135C61}"/>
              </a:ext>
            </a:extLst>
          </p:cNvPr>
          <p:cNvSpPr txBox="1">
            <a:spLocks/>
          </p:cNvSpPr>
          <p:nvPr/>
        </p:nvSpPr>
        <p:spPr>
          <a:xfrm>
            <a:off x="6315075" y="1017151"/>
            <a:ext cx="504825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ar-AE" sz="3200" dirty="0">
                <a:solidFill>
                  <a:srgbClr val="FF5000"/>
                </a:solidFill>
                <a:latin typeface="+mj-lt"/>
              </a:rPr>
              <a:t>المستهلك المستدام</a:t>
            </a:r>
            <a:r>
              <a:rPr lang="en-US" sz="3200" dirty="0">
                <a:solidFill>
                  <a:srgbClr val="FF5000"/>
                </a:solidFill>
              </a:rPr>
              <a:t> (2)</a:t>
            </a:r>
            <a:endParaRPr lang="en-GB" sz="3200" dirty="0">
              <a:solidFill>
                <a:srgbClr val="FF5000"/>
              </a:solidFill>
              <a:latin typeface="+mj-lt"/>
            </a:endParaRPr>
          </a:p>
        </p:txBody>
      </p:sp>
    </p:spTree>
    <p:extLst>
      <p:ext uri="{BB962C8B-B14F-4D97-AF65-F5344CB8AC3E}">
        <p14:creationId xmlns:p14="http://schemas.microsoft.com/office/powerpoint/2010/main" val="2675829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preparing food on a table&#10;&#10;Description automatically generated">
            <a:extLst>
              <a:ext uri="{FF2B5EF4-FFF2-40B4-BE49-F238E27FC236}">
                <a16:creationId xmlns:a16="http://schemas.microsoft.com/office/drawing/2014/main" id="{2607FD6A-B0C8-4B16-9BC8-621BADD61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35000"/>
            <a:ext cx="12192000" cy="8128000"/>
          </a:xfrm>
          <a:prstGeom prst="rect">
            <a:avLst/>
          </a:prstGeom>
        </p:spPr>
      </p:pic>
      <p:sp>
        <p:nvSpPr>
          <p:cNvPr id="11" name="Oval 10">
            <a:extLst>
              <a:ext uri="{FF2B5EF4-FFF2-40B4-BE49-F238E27FC236}">
                <a16:creationId xmlns:a16="http://schemas.microsoft.com/office/drawing/2014/main" id="{AC415A2B-9F06-45F1-85E0-05F15B88C3B5}"/>
              </a:ext>
            </a:extLst>
          </p:cNvPr>
          <p:cNvSpPr/>
          <p:nvPr/>
        </p:nvSpPr>
        <p:spPr>
          <a:xfrm>
            <a:off x="-677636" y="-2041071"/>
            <a:ext cx="6215742" cy="6215742"/>
          </a:xfrm>
          <a:prstGeom prst="ellipse">
            <a:avLst/>
          </a:prstGeom>
          <a:solidFill>
            <a:srgbClr val="FF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12A546A-13D3-44D3-9AE4-1EB50CDF8555}"/>
              </a:ext>
            </a:extLst>
          </p:cNvPr>
          <p:cNvSpPr txBox="1"/>
          <p:nvPr/>
        </p:nvSpPr>
        <p:spPr>
          <a:xfrm>
            <a:off x="685800" y="841542"/>
            <a:ext cx="3603170" cy="1815882"/>
          </a:xfrm>
          <a:prstGeom prst="rect">
            <a:avLst/>
          </a:prstGeom>
          <a:noFill/>
        </p:spPr>
        <p:txBody>
          <a:bodyPr wrap="square" rtlCol="0">
            <a:spAutoFit/>
          </a:bodyPr>
          <a:lstStyle/>
          <a:p>
            <a:pPr algn="r" rtl="1"/>
            <a:r>
              <a:rPr lang="ar-AE" sz="2800" dirty="0">
                <a:solidFill>
                  <a:schemeClr val="bg1"/>
                </a:solidFill>
              </a:rPr>
              <a:t> </a:t>
            </a:r>
            <a:r>
              <a:rPr lang="ar-AE" sz="2800" dirty="0" smtClean="0">
                <a:solidFill>
                  <a:schemeClr val="bg1"/>
                </a:solidFill>
              </a:rPr>
              <a:t>المستهلك</a:t>
            </a:r>
            <a:r>
              <a:rPr lang="ar-OM" sz="2800" dirty="0" smtClean="0">
                <a:solidFill>
                  <a:schemeClr val="bg1"/>
                </a:solidFill>
              </a:rPr>
              <a:t> عنصر</a:t>
            </a:r>
            <a:r>
              <a:rPr lang="ar-AE" sz="2800" dirty="0" smtClean="0">
                <a:solidFill>
                  <a:schemeClr val="bg1"/>
                </a:solidFill>
              </a:rPr>
              <a:t> </a:t>
            </a:r>
            <a:r>
              <a:rPr lang="ar-AE" sz="2800" dirty="0">
                <a:solidFill>
                  <a:schemeClr val="bg1"/>
                </a:solidFill>
              </a:rPr>
              <a:t>بالغ الأهمية لنجاح أي </a:t>
            </a:r>
            <a:r>
              <a:rPr lang="ar-OM" sz="2800" dirty="0" smtClean="0">
                <a:solidFill>
                  <a:schemeClr val="bg1"/>
                </a:solidFill>
              </a:rPr>
              <a:t>تح</a:t>
            </a:r>
            <a:r>
              <a:rPr lang="ar-AE" sz="2800" dirty="0" smtClean="0">
                <a:solidFill>
                  <a:schemeClr val="bg1"/>
                </a:solidFill>
              </a:rPr>
              <a:t>ول </a:t>
            </a:r>
            <a:r>
              <a:rPr lang="ar-AE" sz="2800" dirty="0">
                <a:solidFill>
                  <a:schemeClr val="bg1"/>
                </a:solidFill>
              </a:rPr>
              <a:t>إلى استهلاك أكثر استدامة </a:t>
            </a:r>
            <a:r>
              <a:rPr lang="ar-AE" sz="2800" dirty="0" smtClean="0">
                <a:solidFill>
                  <a:schemeClr val="bg1"/>
                </a:solidFill>
              </a:rPr>
              <a:t>لكنه</a:t>
            </a:r>
            <a:r>
              <a:rPr lang="ar-OM" sz="2800" dirty="0" smtClean="0">
                <a:solidFill>
                  <a:schemeClr val="bg1"/>
                </a:solidFill>
              </a:rPr>
              <a:t> </a:t>
            </a:r>
            <a:r>
              <a:rPr lang="ar-AE" sz="2800" dirty="0" smtClean="0">
                <a:solidFill>
                  <a:schemeClr val="bg1"/>
                </a:solidFill>
              </a:rPr>
              <a:t>لا </a:t>
            </a:r>
            <a:r>
              <a:rPr lang="ar-OM" sz="2800" dirty="0">
                <a:solidFill>
                  <a:schemeClr val="bg1"/>
                </a:solidFill>
              </a:rPr>
              <a:t>ي</a:t>
            </a:r>
            <a:r>
              <a:rPr lang="ar-AE" sz="2800" dirty="0" smtClean="0">
                <a:solidFill>
                  <a:schemeClr val="bg1"/>
                </a:solidFill>
              </a:rPr>
              <a:t>ستطيع </a:t>
            </a:r>
            <a:r>
              <a:rPr lang="ar-AE" sz="2800" dirty="0">
                <a:solidFill>
                  <a:schemeClr val="bg1"/>
                </a:solidFill>
              </a:rPr>
              <a:t>أن </a:t>
            </a:r>
            <a:r>
              <a:rPr lang="ar-OM" sz="2800" dirty="0" smtClean="0">
                <a:solidFill>
                  <a:schemeClr val="bg1"/>
                </a:solidFill>
              </a:rPr>
              <a:t>ي</a:t>
            </a:r>
            <a:r>
              <a:rPr lang="ar-AE" sz="2800" dirty="0" smtClean="0">
                <a:solidFill>
                  <a:schemeClr val="bg1"/>
                </a:solidFill>
              </a:rPr>
              <a:t>فعل </a:t>
            </a:r>
            <a:r>
              <a:rPr lang="ar-AE" sz="2800" dirty="0">
                <a:solidFill>
                  <a:schemeClr val="bg1"/>
                </a:solidFill>
              </a:rPr>
              <a:t>ذلك </a:t>
            </a:r>
            <a:r>
              <a:rPr lang="ar-OM" sz="2800" dirty="0" smtClean="0">
                <a:solidFill>
                  <a:schemeClr val="bg1"/>
                </a:solidFill>
              </a:rPr>
              <a:t>بمفرده</a:t>
            </a:r>
            <a:endParaRPr lang="en-GB" sz="2800" dirty="0">
              <a:solidFill>
                <a:schemeClr val="bg1"/>
              </a:solidFill>
            </a:endParaRPr>
          </a:p>
        </p:txBody>
      </p:sp>
    </p:spTree>
    <p:extLst>
      <p:ext uri="{BB962C8B-B14F-4D97-AF65-F5344CB8AC3E}">
        <p14:creationId xmlns:p14="http://schemas.microsoft.com/office/powerpoint/2010/main" val="2724793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31D6E-4140-4E92-B267-C196E1A9C46A}"/>
              </a:ext>
            </a:extLst>
          </p:cNvPr>
          <p:cNvSpPr>
            <a:spLocks noGrp="1"/>
          </p:cNvSpPr>
          <p:nvPr>
            <p:ph type="title"/>
          </p:nvPr>
        </p:nvSpPr>
        <p:spPr>
          <a:xfrm>
            <a:off x="621845" y="1357993"/>
            <a:ext cx="4974771" cy="863374"/>
          </a:xfrm>
        </p:spPr>
        <p:txBody>
          <a:bodyPr>
            <a:normAutofit fontScale="90000"/>
          </a:bodyPr>
          <a:lstStyle/>
          <a:p>
            <a:pPr algn="r"/>
            <a:r>
              <a:rPr lang="ar-AE" sz="3200" dirty="0">
                <a:solidFill>
                  <a:srgbClr val="FF5000"/>
                </a:solidFill>
              </a:rPr>
              <a:t>الجيل زد</a:t>
            </a:r>
            <a:br>
              <a:rPr lang="ar-AE" sz="3200" dirty="0">
                <a:solidFill>
                  <a:srgbClr val="FF5000"/>
                </a:solidFill>
              </a:rPr>
            </a:br>
            <a:r>
              <a:rPr lang="ar-AE" sz="3200" dirty="0">
                <a:solidFill>
                  <a:srgbClr val="FF5000"/>
                </a:solidFill>
              </a:rPr>
              <a:t> جيل حيوي في مكافحة معضلة المناخ</a:t>
            </a:r>
          </a:p>
        </p:txBody>
      </p:sp>
      <p:sp>
        <p:nvSpPr>
          <p:cNvPr id="3" name="Content Placeholder 2">
            <a:extLst>
              <a:ext uri="{FF2B5EF4-FFF2-40B4-BE49-F238E27FC236}">
                <a16:creationId xmlns:a16="http://schemas.microsoft.com/office/drawing/2014/main" id="{2A275E97-3E56-4918-97A2-2D9DAF621530}"/>
              </a:ext>
            </a:extLst>
          </p:cNvPr>
          <p:cNvSpPr>
            <a:spLocks noGrp="1"/>
          </p:cNvSpPr>
          <p:nvPr>
            <p:ph idx="1"/>
          </p:nvPr>
        </p:nvSpPr>
        <p:spPr>
          <a:xfrm>
            <a:off x="621845" y="2506662"/>
            <a:ext cx="4974771" cy="4351338"/>
          </a:xfrm>
        </p:spPr>
        <p:txBody>
          <a:bodyPr>
            <a:normAutofit/>
          </a:bodyPr>
          <a:lstStyle/>
          <a:p>
            <a:pPr lvl="0" algn="r" rtl="1">
              <a:spcAft>
                <a:spcPts val="600"/>
              </a:spcAft>
            </a:pPr>
            <a:r>
              <a:rPr lang="ar-OM" sz="2000" dirty="0">
                <a:latin typeface="Roboto Light" panose="02000000000000000000"/>
              </a:rPr>
              <a:t>الشباب هم أهم فئة بين الناشطين في مجال المناخ - غريتا ثونبرغ تبلغ من العمر 17 </a:t>
            </a:r>
            <a:r>
              <a:rPr lang="ar-OM" sz="2000" dirty="0" smtClean="0">
                <a:latin typeface="Roboto Light" panose="02000000000000000000"/>
              </a:rPr>
              <a:t>عامًا؛ </a:t>
            </a:r>
            <a:r>
              <a:rPr lang="ar-OM" sz="2000" u="sng" dirty="0" smtClean="0">
                <a:solidFill>
                  <a:srgbClr val="FF5000"/>
                </a:solidFill>
                <a:latin typeface="Roboto Light" panose="02000000000000000000"/>
                <a:hlinkClick r:id="rId2">
                  <a:extLst>
                    <a:ext uri="{A12FA001-AC4F-418D-AE19-62706E023703}">
                      <ahyp:hlinkClr xmlns:ahyp="http://schemas.microsoft.com/office/drawing/2018/hyperlinkcolor" xmlns="" val="tx"/>
                    </a:ext>
                  </a:extLst>
                </a:hlinkClick>
              </a:rPr>
              <a:t>ويخوض أطفال</a:t>
            </a:r>
            <a:r>
              <a:rPr lang="ar-OM" sz="2000" u="sng" dirty="0" smtClean="0">
                <a:latin typeface="Roboto Light" panose="02000000000000000000"/>
                <a:hlinkClick r:id="rId2">
                  <a:extLst>
                    <a:ext uri="{A12FA001-AC4F-418D-AE19-62706E023703}">
                      <ahyp:hlinkClr xmlns:ahyp="http://schemas.microsoft.com/office/drawing/2018/hyperlinkcolor" xmlns="" val="tx"/>
                    </a:ext>
                  </a:extLst>
                </a:hlinkClick>
              </a:rPr>
              <a:t> </a:t>
            </a:r>
            <a:r>
              <a:rPr lang="ar-OM" sz="2000" u="sng" dirty="0" smtClean="0">
                <a:solidFill>
                  <a:srgbClr val="FF5000"/>
                </a:solidFill>
                <a:latin typeface="Roboto Light" panose="02000000000000000000"/>
                <a:hlinkClick r:id="rId2">
                  <a:extLst>
                    <a:ext uri="{A12FA001-AC4F-418D-AE19-62706E023703}">
                      <ahyp:hlinkClr xmlns:ahyp="http://schemas.microsoft.com/office/drawing/2018/hyperlinkcolor" xmlns="" val="tx"/>
                    </a:ext>
                  </a:extLst>
                </a:hlinkClick>
              </a:rPr>
              <a:t>المدارس إضرابات </a:t>
            </a:r>
            <a:r>
              <a:rPr lang="ar-OM" sz="2000" u="sng" dirty="0">
                <a:solidFill>
                  <a:srgbClr val="FF5000"/>
                </a:solidFill>
                <a:latin typeface="Roboto Light" panose="02000000000000000000"/>
                <a:hlinkClick r:id="rId2">
                  <a:extLst>
                    <a:ext uri="{A12FA001-AC4F-418D-AE19-62706E023703}">
                      <ahyp:hlinkClr xmlns:ahyp="http://schemas.microsoft.com/office/drawing/2018/hyperlinkcolor" xmlns="" val="tx"/>
                    </a:ext>
                  </a:extLst>
                </a:hlinkClick>
              </a:rPr>
              <a:t>ضد التغير </a:t>
            </a:r>
            <a:r>
              <a:rPr lang="ar-OM" sz="2000" u="sng" dirty="0" smtClean="0">
                <a:solidFill>
                  <a:srgbClr val="FF5000"/>
                </a:solidFill>
                <a:latin typeface="Roboto Light" panose="02000000000000000000"/>
                <a:hlinkClick r:id="rId2">
                  <a:extLst>
                    <a:ext uri="{A12FA001-AC4F-418D-AE19-62706E023703}">
                      <ahyp:hlinkClr xmlns:ahyp="http://schemas.microsoft.com/office/drawing/2018/hyperlinkcolor" xmlns="" val="tx"/>
                    </a:ext>
                  </a:extLst>
                </a:hlinkClick>
              </a:rPr>
              <a:t>المناخي</a:t>
            </a:r>
            <a:r>
              <a:rPr lang="ar-OM" sz="2000" dirty="0" smtClean="0">
                <a:latin typeface="Roboto Light" panose="02000000000000000000"/>
              </a:rPr>
              <a:t>؛ </a:t>
            </a:r>
            <a:r>
              <a:rPr lang="ar-OM" sz="2000" u="sng" dirty="0" smtClean="0">
                <a:solidFill>
                  <a:srgbClr val="FF5000"/>
                </a:solidFill>
                <a:latin typeface="Roboto Light" panose="02000000000000000000"/>
                <a:hlinkClick r:id="rId3">
                  <a:extLst>
                    <a:ext uri="{A12FA001-AC4F-418D-AE19-62706E023703}">
                      <ahyp:hlinkClr xmlns:ahyp="http://schemas.microsoft.com/office/drawing/2018/hyperlinkcolor" xmlns="" val="tx"/>
                    </a:ext>
                  </a:extLst>
                </a:hlinkClick>
              </a:rPr>
              <a:t>والمتظاهرون </a:t>
            </a:r>
            <a:r>
              <a:rPr lang="ar-OM" sz="2000" u="sng" dirty="0">
                <a:solidFill>
                  <a:srgbClr val="FF5000"/>
                </a:solidFill>
                <a:latin typeface="Roboto Light" panose="02000000000000000000"/>
                <a:hlinkClick r:id="rId3">
                  <a:extLst>
                    <a:ext uri="{A12FA001-AC4F-418D-AE19-62706E023703}">
                      <ahyp:hlinkClr xmlns:ahyp="http://schemas.microsoft.com/office/drawing/2018/hyperlinkcolor" xmlns="" val="tx"/>
                    </a:ext>
                  </a:extLst>
                </a:hlinkClick>
              </a:rPr>
              <a:t>ضد انقراض الأصناف الحية</a:t>
            </a:r>
            <a:r>
              <a:rPr lang="ar-OM" sz="2000" dirty="0">
                <a:solidFill>
                  <a:srgbClr val="FF5000"/>
                </a:solidFill>
                <a:latin typeface="Roboto Light" panose="02000000000000000000"/>
              </a:rPr>
              <a:t> </a:t>
            </a:r>
            <a:r>
              <a:rPr lang="ar-OM" sz="2000" dirty="0">
                <a:latin typeface="Roboto Light" panose="02000000000000000000"/>
              </a:rPr>
              <a:t>هم من الشباب في سن المراهقة والعشرينيات.</a:t>
            </a:r>
            <a:endParaRPr lang="en-US" sz="2000" dirty="0">
              <a:latin typeface="Roboto Light" panose="02000000000000000000"/>
            </a:endParaRPr>
          </a:p>
          <a:p>
            <a:pPr lvl="0" algn="r" rtl="1">
              <a:spcAft>
                <a:spcPts val="600"/>
              </a:spcAft>
            </a:pPr>
            <a:r>
              <a:rPr lang="ar-AE" sz="2000" dirty="0">
                <a:latin typeface="Roboto Light" panose="02000000000000000000"/>
              </a:rPr>
              <a:t>نطلب من الأعضاء استخدام اليوم العالمي لحقوق المستهلك لعام 2020 كفرصة للعمل مع مدرسة أو كلية أو جامعة محلية وتنظيم جلسة مع </a:t>
            </a:r>
            <a:r>
              <a:rPr lang="ar-AE" sz="2000" dirty="0" smtClean="0">
                <a:latin typeface="Roboto Light" panose="02000000000000000000"/>
              </a:rPr>
              <a:t>مجموع</a:t>
            </a:r>
            <a:r>
              <a:rPr lang="ar-OM" sz="2000" dirty="0" smtClean="0">
                <a:latin typeface="Roboto Light" panose="02000000000000000000"/>
              </a:rPr>
              <a:t>ات</a:t>
            </a:r>
            <a:r>
              <a:rPr lang="ar-AE" sz="2000" dirty="0" smtClean="0">
                <a:latin typeface="Roboto Light" panose="02000000000000000000"/>
              </a:rPr>
              <a:t> </a:t>
            </a:r>
            <a:r>
              <a:rPr lang="ar-AE" sz="2000" dirty="0">
                <a:latin typeface="Roboto Light" panose="02000000000000000000"/>
              </a:rPr>
              <a:t>صغيرة للحديث عن الاستهلاك المستدام. </a:t>
            </a:r>
            <a:endParaRPr lang="en-US" sz="2000" dirty="0">
              <a:latin typeface="Roboto Light" panose="02000000000000000000"/>
            </a:endParaRPr>
          </a:p>
          <a:p>
            <a:endParaRPr lang="en-GB" dirty="0"/>
          </a:p>
        </p:txBody>
      </p:sp>
      <p:pic>
        <p:nvPicPr>
          <p:cNvPr id="5" name="Picture 4" descr="A close up of a sign&#10;&#10;Description automatically generated">
            <a:extLst>
              <a:ext uri="{FF2B5EF4-FFF2-40B4-BE49-F238E27FC236}">
                <a16:creationId xmlns:a16="http://schemas.microsoft.com/office/drawing/2014/main" id="{35DA2B83-69E6-4F4A-8A30-1764F0723718}"/>
              </a:ext>
            </a:extLst>
          </p:cNvPr>
          <p:cNvPicPr>
            <a:picLocks noChangeAspect="1"/>
          </p:cNvPicPr>
          <p:nvPr/>
        </p:nvPicPr>
        <p:blipFill rotWithShape="1">
          <a:blip r:embed="rId4">
            <a:extLst>
              <a:ext uri="{28A0092B-C50C-407E-A947-70E740481C1C}">
                <a14:useLocalDpi xmlns:a14="http://schemas.microsoft.com/office/drawing/2010/main" val="0"/>
              </a:ext>
            </a:extLst>
          </a:blip>
          <a:srcRect l="4361" t="990" r="38636" b="990"/>
          <a:stretch/>
        </p:blipFill>
        <p:spPr>
          <a:xfrm>
            <a:off x="6379031" y="1"/>
            <a:ext cx="5954483" cy="6858000"/>
          </a:xfrm>
          <a:prstGeom prst="rect">
            <a:avLst/>
          </a:prstGeom>
        </p:spPr>
      </p:pic>
    </p:spTree>
    <p:extLst>
      <p:ext uri="{BB962C8B-B14F-4D97-AF65-F5344CB8AC3E}">
        <p14:creationId xmlns:p14="http://schemas.microsoft.com/office/powerpoint/2010/main" val="328339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72FE5FB4-02EE-4242-8C8D-3F4579241129}"/>
              </a:ext>
            </a:extLst>
          </p:cNvPr>
          <p:cNvPicPr>
            <a:picLocks noChangeAspect="1"/>
          </p:cNvPicPr>
          <p:nvPr/>
        </p:nvPicPr>
        <p:blipFill rotWithShape="1">
          <a:blip r:embed="rId2">
            <a:extLst>
              <a:ext uri="{28A0092B-C50C-407E-A947-70E740481C1C}">
                <a14:useLocalDpi xmlns:a14="http://schemas.microsoft.com/office/drawing/2010/main" val="0"/>
              </a:ext>
            </a:extLst>
          </a:blip>
          <a:srcRect l="1855" t="8546" r="1468" b="9884"/>
          <a:stretch/>
        </p:blipFill>
        <p:spPr>
          <a:xfrm>
            <a:off x="0" y="1"/>
            <a:ext cx="12192000" cy="6858000"/>
          </a:xfrm>
          <a:prstGeom prst="rect">
            <a:avLst/>
          </a:prstGeom>
        </p:spPr>
      </p:pic>
      <p:sp>
        <p:nvSpPr>
          <p:cNvPr id="4" name="Oval 3">
            <a:extLst>
              <a:ext uri="{FF2B5EF4-FFF2-40B4-BE49-F238E27FC236}">
                <a16:creationId xmlns:a16="http://schemas.microsoft.com/office/drawing/2014/main" id="{0CE0A2E2-D1E2-48C5-8A5C-9449F37889AC}"/>
              </a:ext>
            </a:extLst>
          </p:cNvPr>
          <p:cNvSpPr/>
          <p:nvPr/>
        </p:nvSpPr>
        <p:spPr>
          <a:xfrm>
            <a:off x="7151914" y="696685"/>
            <a:ext cx="4278086" cy="4278086"/>
          </a:xfrm>
          <a:prstGeom prst="ellipse">
            <a:avLst/>
          </a:prstGeom>
          <a:solidFill>
            <a:srgbClr val="007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E3415987-E30C-4494-A9CD-86E86E757667}"/>
              </a:ext>
            </a:extLst>
          </p:cNvPr>
          <p:cNvSpPr>
            <a:spLocks noGrp="1"/>
          </p:cNvSpPr>
          <p:nvPr>
            <p:ph idx="1"/>
          </p:nvPr>
        </p:nvSpPr>
        <p:spPr>
          <a:xfrm>
            <a:off x="7749267" y="1929040"/>
            <a:ext cx="3083379" cy="3987346"/>
          </a:xfrm>
        </p:spPr>
        <p:txBody>
          <a:bodyPr/>
          <a:lstStyle/>
          <a:p>
            <a:pPr marL="0" lvl="0" indent="0" algn="ctr" rtl="1">
              <a:buNone/>
            </a:pPr>
            <a:r>
              <a:rPr lang="ar-AE" sz="2200" dirty="0">
                <a:solidFill>
                  <a:schemeClr val="bg1"/>
                </a:solidFill>
                <a:ea typeface="Roboto" panose="02000000000000000000" pitchFamily="2" charset="0"/>
                <a:cs typeface="Roboto" panose="02000000000000000000" pitchFamily="2" charset="0"/>
              </a:rPr>
              <a:t>وجدت دراسة استقصائية شملت 10000 شخص تتراوح أعمارهم بين 18 و 25 عامًا في 22 دولة حول </a:t>
            </a:r>
            <a:r>
              <a:rPr lang="ar-AE" sz="2200" dirty="0" smtClean="0">
                <a:solidFill>
                  <a:schemeClr val="bg1"/>
                </a:solidFill>
                <a:ea typeface="Roboto" panose="02000000000000000000" pitchFamily="2" charset="0"/>
                <a:cs typeface="Roboto" panose="02000000000000000000" pitchFamily="2" charset="0"/>
              </a:rPr>
              <a:t>العالم، </a:t>
            </a:r>
            <a:r>
              <a:rPr lang="ar-AE" sz="2200" dirty="0">
                <a:solidFill>
                  <a:schemeClr val="bg1"/>
                </a:solidFill>
                <a:ea typeface="Roboto" panose="02000000000000000000" pitchFamily="2" charset="0"/>
                <a:cs typeface="Roboto" panose="02000000000000000000" pitchFamily="2" charset="0"/>
              </a:rPr>
              <a:t>أن تغير المناخ كان همهم الأكثر إلحاحًا.</a:t>
            </a:r>
          </a:p>
          <a:p>
            <a:pPr marL="0" lvl="0" indent="0" algn="ctr">
              <a:buNone/>
            </a:pPr>
            <a:r>
              <a:rPr lang="en-GB" sz="1400" dirty="0">
                <a:solidFill>
                  <a:schemeClr val="bg1"/>
                </a:solidFill>
                <a:ea typeface="Roboto" panose="02000000000000000000" pitchFamily="2" charset="0"/>
                <a:cs typeface="Roboto" panose="02000000000000000000" pitchFamily="2" charset="0"/>
              </a:rPr>
              <a:t>(Amnesty)</a:t>
            </a:r>
          </a:p>
          <a:p>
            <a:endParaRPr lang="en-GB" dirty="0"/>
          </a:p>
        </p:txBody>
      </p:sp>
    </p:spTree>
    <p:extLst>
      <p:ext uri="{BB962C8B-B14F-4D97-AF65-F5344CB8AC3E}">
        <p14:creationId xmlns:p14="http://schemas.microsoft.com/office/powerpoint/2010/main" val="3299479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D638967-47A7-4D0C-8289-4B5EA8C7FF5F}"/>
              </a:ext>
            </a:extLst>
          </p:cNvPr>
          <p:cNvSpPr>
            <a:spLocks noGrp="1"/>
          </p:cNvSpPr>
          <p:nvPr>
            <p:ph type="subTitle" idx="1"/>
          </p:nvPr>
        </p:nvSpPr>
        <p:spPr>
          <a:xfrm>
            <a:off x="504999" y="1414010"/>
            <a:ext cx="11182002" cy="4943248"/>
          </a:xfrm>
        </p:spPr>
        <p:txBody>
          <a:bodyPr>
            <a:normAutofit fontScale="92500" lnSpcReduction="20000"/>
          </a:bodyPr>
          <a:lstStyle/>
          <a:p>
            <a:pPr algn="r"/>
            <a:r>
              <a:rPr lang="ar-AE" sz="2000" dirty="0"/>
              <a:t>هذا اليوم العالمي لحقوق المستهلك هي فرصتنا </a:t>
            </a:r>
            <a:r>
              <a:rPr lang="ar-OM" sz="2000" dirty="0" smtClean="0"/>
              <a:t>لتحقيق</a:t>
            </a:r>
            <a:r>
              <a:rPr lang="ar-AE" sz="2000" dirty="0" smtClean="0"/>
              <a:t> </a:t>
            </a:r>
            <a:r>
              <a:rPr lang="ar-AE" sz="2000" dirty="0"/>
              <a:t>أكبر </a:t>
            </a:r>
            <a:r>
              <a:rPr lang="ar-AE" sz="2000" dirty="0" smtClean="0"/>
              <a:t>الأثر. </a:t>
            </a:r>
            <a:r>
              <a:rPr lang="ar-AE" sz="2000" dirty="0"/>
              <a:t>تغير المناخ هو تحد عالمي يتطلب حلولا منسقة </a:t>
            </a:r>
            <a:r>
              <a:rPr lang="ar-AE" sz="2000" dirty="0" smtClean="0"/>
              <a:t>وعالمية</a:t>
            </a:r>
            <a:r>
              <a:rPr lang="ar-AE" sz="2000" dirty="0"/>
              <a:t>. </a:t>
            </a:r>
            <a:r>
              <a:rPr lang="ar-OM" sz="2000" dirty="0" smtClean="0"/>
              <a:t>من خلال </a:t>
            </a:r>
            <a:r>
              <a:rPr lang="ar-AE" sz="2000" dirty="0" smtClean="0"/>
              <a:t>العمل </a:t>
            </a:r>
            <a:r>
              <a:rPr lang="ar-AE" sz="2000" dirty="0"/>
              <a:t>معا، أصواتنا </a:t>
            </a:r>
            <a:r>
              <a:rPr lang="ar-OM" sz="2000" dirty="0" smtClean="0"/>
              <a:t>التي </a:t>
            </a:r>
            <a:r>
              <a:rPr lang="ar-AE" sz="2000" dirty="0" smtClean="0"/>
              <a:t>تدعو </a:t>
            </a:r>
            <a:r>
              <a:rPr lang="ar-AE" sz="2000" dirty="0"/>
              <a:t>إلى التغيير هي أقوى بكثير مما كانت ستكون </a:t>
            </a:r>
            <a:r>
              <a:rPr lang="ar-OM" sz="2000" dirty="0" smtClean="0"/>
              <a:t>متفرقة</a:t>
            </a:r>
            <a:r>
              <a:rPr lang="ar-AE" sz="2000" dirty="0" smtClean="0"/>
              <a:t>.</a:t>
            </a:r>
            <a:endParaRPr lang="ar-AE" sz="2000" dirty="0"/>
          </a:p>
          <a:p>
            <a:pPr algn="r"/>
            <a:endParaRPr lang="en-US" dirty="0"/>
          </a:p>
          <a:p>
            <a:pPr algn="r"/>
            <a:r>
              <a:rPr lang="ar-AE" dirty="0">
                <a:solidFill>
                  <a:srgbClr val="FF5000"/>
                </a:solidFill>
              </a:rPr>
              <a:t>أنشطة </a:t>
            </a:r>
            <a:r>
              <a:rPr lang="ar-AE" dirty="0" smtClean="0">
                <a:solidFill>
                  <a:srgbClr val="FF5000"/>
                </a:solidFill>
              </a:rPr>
              <a:t>ل15 </a:t>
            </a:r>
            <a:r>
              <a:rPr lang="ar-AE" dirty="0">
                <a:solidFill>
                  <a:srgbClr val="FF5000"/>
                </a:solidFill>
              </a:rPr>
              <a:t>مارس</a:t>
            </a:r>
          </a:p>
          <a:p>
            <a:pPr algn="r" rtl="1"/>
            <a:r>
              <a:rPr lang="ar-AE" dirty="0"/>
              <a:t>في جميع أنحاء العالم، سيتم </a:t>
            </a:r>
            <a:r>
              <a:rPr lang="ar-OM" dirty="0" smtClean="0"/>
              <a:t>الاحتفال بيوم </a:t>
            </a:r>
            <a:r>
              <a:rPr lang="ar-AE" dirty="0" smtClean="0"/>
              <a:t>15 </a:t>
            </a:r>
            <a:r>
              <a:rPr lang="ar-AE" dirty="0"/>
              <a:t>مارس بطرق مختلفة، من فعاليات التوعية في المدارس </a:t>
            </a:r>
            <a:r>
              <a:rPr lang="ar-OM" dirty="0" smtClean="0"/>
              <a:t>إلى فعاليات </a:t>
            </a:r>
            <a:r>
              <a:rPr lang="ar-AE" dirty="0" smtClean="0"/>
              <a:t>أصحاب </a:t>
            </a:r>
            <a:r>
              <a:rPr lang="ar-OM" dirty="0" smtClean="0"/>
              <a:t>المصلحة</a:t>
            </a:r>
            <a:r>
              <a:rPr lang="ar-AE" dirty="0" smtClean="0"/>
              <a:t> </a:t>
            </a:r>
            <a:r>
              <a:rPr lang="ar-AE" dirty="0"/>
              <a:t>والإحاطات الإعلامية لحملات المناصرة التي تستهدف </a:t>
            </a:r>
            <a:r>
              <a:rPr lang="ar-OM" dirty="0" smtClean="0"/>
              <a:t>ال</a:t>
            </a:r>
            <a:r>
              <a:rPr lang="ar-AE" dirty="0" smtClean="0"/>
              <a:t>تغيير.</a:t>
            </a:r>
            <a:r>
              <a:rPr lang="ar-AE" dirty="0"/>
              <a:t> أيا كان التخطيط الخاص </a:t>
            </a:r>
            <a:r>
              <a:rPr lang="ar-AE" dirty="0" smtClean="0"/>
              <a:t>بك</a:t>
            </a:r>
            <a:r>
              <a:rPr lang="ar-OM" dirty="0" smtClean="0"/>
              <a:t>م</a:t>
            </a:r>
            <a:r>
              <a:rPr lang="ar-AE" dirty="0" smtClean="0"/>
              <a:t> </a:t>
            </a:r>
            <a:r>
              <a:rPr lang="ar-AE" dirty="0"/>
              <a:t>نريد أن </a:t>
            </a:r>
            <a:r>
              <a:rPr lang="ar-AE" dirty="0" smtClean="0"/>
              <a:t>نعرف!</a:t>
            </a:r>
            <a:r>
              <a:rPr lang="ar-AE" dirty="0"/>
              <a:t> </a:t>
            </a:r>
            <a:r>
              <a:rPr lang="ar-OM" dirty="0" smtClean="0"/>
              <a:t>يمكنكم التواصل مع فريق اليوم العالمي لحقوق المستهلك عبر </a:t>
            </a:r>
            <a:r>
              <a:rPr lang="ar-AE" dirty="0" smtClean="0"/>
              <a:t>البريد </a:t>
            </a:r>
            <a:r>
              <a:rPr lang="ar-AE" dirty="0"/>
              <a:t>الإلكتروني  </a:t>
            </a:r>
            <a:r>
              <a:rPr lang="en-GB" dirty="0">
                <a:solidFill>
                  <a:srgbClr val="FF5000"/>
                </a:solidFill>
                <a:hlinkClick r:id="rId2">
                  <a:extLst>
                    <a:ext uri="{A12FA001-AC4F-418D-AE19-62706E023703}">
                      <ahyp:hlinkClr xmlns:ahyp="http://schemas.microsoft.com/office/drawing/2018/hyperlinkcolor" xmlns="" val="tx"/>
                    </a:ext>
                  </a:extLst>
                </a:hlinkClick>
              </a:rPr>
              <a:t>wcrd @ consint.org</a:t>
            </a:r>
            <a:r>
              <a:rPr lang="en-GB" dirty="0">
                <a:solidFill>
                  <a:srgbClr val="FF5000"/>
                </a:solidFill>
              </a:rPr>
              <a:t> </a:t>
            </a:r>
            <a:r>
              <a:rPr lang="en-GB" dirty="0"/>
              <a:t>، </a:t>
            </a:r>
            <a:r>
              <a:rPr lang="ar-AE" dirty="0"/>
              <a:t>أو إذا كنت عضوا يرجى التحدث إلى الخاص  </a:t>
            </a:r>
            <a:r>
              <a:rPr lang="ar-AE" dirty="0" smtClean="0">
                <a:solidFill>
                  <a:srgbClr val="FF5000"/>
                </a:solidFill>
                <a:hlinkClick r:id="rId3"/>
              </a:rPr>
              <a:t>ال</a:t>
            </a:r>
            <a:r>
              <a:rPr lang="ar-OM" dirty="0" smtClean="0">
                <a:solidFill>
                  <a:srgbClr val="FF5000"/>
                </a:solidFill>
                <a:hlinkClick r:id="rId3"/>
              </a:rPr>
              <a:t>مسؤول</a:t>
            </a:r>
            <a:r>
              <a:rPr lang="ar-AE" dirty="0" smtClean="0">
                <a:solidFill>
                  <a:srgbClr val="FF5000"/>
                </a:solidFill>
                <a:hlinkClick r:id="rId3"/>
              </a:rPr>
              <a:t> </a:t>
            </a:r>
            <a:r>
              <a:rPr lang="ar-AE" dirty="0">
                <a:solidFill>
                  <a:srgbClr val="FF5000"/>
                </a:solidFill>
                <a:hlinkClick r:id="rId3"/>
              </a:rPr>
              <a:t>الإقليمي</a:t>
            </a:r>
            <a:r>
              <a:rPr lang="ar-AE" dirty="0">
                <a:solidFill>
                  <a:srgbClr val="FF5000"/>
                </a:solidFill>
              </a:rPr>
              <a:t> </a:t>
            </a:r>
            <a:r>
              <a:rPr lang="ar-AE" dirty="0"/>
              <a:t>حتى </a:t>
            </a:r>
            <a:r>
              <a:rPr lang="ar-OM" dirty="0" smtClean="0"/>
              <a:t>ن</a:t>
            </a:r>
            <a:r>
              <a:rPr lang="ar-AE" dirty="0" smtClean="0"/>
              <a:t>تمكن من</a:t>
            </a:r>
            <a:r>
              <a:rPr lang="ar-OM" dirty="0" smtClean="0"/>
              <a:t> إضافة أنشطتكم </a:t>
            </a:r>
            <a:r>
              <a:rPr lang="ar-AE" dirty="0" smtClean="0"/>
              <a:t>على </a:t>
            </a:r>
            <a:r>
              <a:rPr lang="ar-AE" dirty="0"/>
              <a:t>الخريطة التفاعلية </a:t>
            </a:r>
            <a:r>
              <a:rPr lang="ar-OM" dirty="0" smtClean="0"/>
              <a:t>للمنظمة</a:t>
            </a:r>
            <a:r>
              <a:rPr lang="ar-AE" dirty="0" smtClean="0"/>
              <a:t>.</a:t>
            </a:r>
            <a:r>
              <a:rPr lang="ar-AE" dirty="0"/>
              <a:t> </a:t>
            </a:r>
            <a:br>
              <a:rPr lang="ar-AE" dirty="0"/>
            </a:br>
            <a:r>
              <a:rPr lang="ar-AE" dirty="0"/>
              <a:t/>
            </a:r>
            <a:br>
              <a:rPr lang="ar-AE" dirty="0"/>
            </a:br>
            <a:r>
              <a:rPr lang="ar-AE" dirty="0">
                <a:solidFill>
                  <a:srgbClr val="FF5000"/>
                </a:solidFill>
              </a:rPr>
              <a:t>البقاء على علم</a:t>
            </a:r>
          </a:p>
          <a:p>
            <a:pPr algn="r"/>
            <a:r>
              <a:rPr lang="ar-AE" dirty="0"/>
              <a:t>كن أول من يحصل على تحديثات الحملة والموارد في الفترة التي </a:t>
            </a:r>
            <a:r>
              <a:rPr lang="ar-OM" dirty="0" smtClean="0"/>
              <a:t>تسبق</a:t>
            </a:r>
            <a:r>
              <a:rPr lang="ar-AE" dirty="0" smtClean="0"/>
              <a:t> 15 </a:t>
            </a:r>
            <a:r>
              <a:rPr lang="ar-AE" dirty="0"/>
              <a:t>مارس، عن طريق الاشتراك </a:t>
            </a:r>
            <a:r>
              <a:rPr lang="ar-OM" dirty="0" smtClean="0"/>
              <a:t>في</a:t>
            </a:r>
            <a:r>
              <a:rPr lang="ar-AE" dirty="0"/>
              <a:t>  خدمات </a:t>
            </a:r>
            <a:r>
              <a:rPr lang="ar-AE" dirty="0" smtClean="0">
                <a:solidFill>
                  <a:srgbClr val="FF5000"/>
                </a:solidFill>
                <a:hlinkClick r:id="rId4">
                  <a:extLst>
                    <a:ext uri="{A12FA001-AC4F-418D-AE19-62706E023703}">
                      <ahyp:hlinkClr xmlns:ahyp="http://schemas.microsoft.com/office/drawing/2018/hyperlinkcolor" xmlns="" val="tx"/>
                    </a:ext>
                  </a:extLst>
                </a:hlinkClick>
              </a:rPr>
              <a:t>البريد </a:t>
            </a:r>
            <a:r>
              <a:rPr lang="ar-AE" dirty="0">
                <a:solidFill>
                  <a:srgbClr val="FF5000"/>
                </a:solidFill>
                <a:hlinkClick r:id="rId4">
                  <a:extLst>
                    <a:ext uri="{A12FA001-AC4F-418D-AE19-62706E023703}">
                      <ahyp:hlinkClr xmlns:ahyp="http://schemas.microsoft.com/office/drawing/2018/hyperlinkcolor" xmlns="" val="tx"/>
                    </a:ext>
                  </a:extLst>
                </a:hlinkClick>
              </a:rPr>
              <a:t>الإلكتروني </a:t>
            </a:r>
            <a:r>
              <a:rPr lang="ar-OM" dirty="0" smtClean="0">
                <a:solidFill>
                  <a:srgbClr val="FF5000"/>
                </a:solidFill>
                <a:hlinkClick r:id="rId4">
                  <a:extLst>
                    <a:ext uri="{A12FA001-AC4F-418D-AE19-62706E023703}">
                      <ahyp:hlinkClr xmlns:ahyp="http://schemas.microsoft.com/office/drawing/2018/hyperlinkcolor" xmlns="" val="tx"/>
                    </a:ext>
                  </a:extLst>
                </a:hlinkClick>
              </a:rPr>
              <a:t>ل</a:t>
            </a:r>
            <a:r>
              <a:rPr lang="ar-AE" dirty="0" smtClean="0">
                <a:solidFill>
                  <a:srgbClr val="FF5000"/>
                </a:solidFill>
                <a:hlinkClick r:id="rId4">
                  <a:extLst>
                    <a:ext uri="{A12FA001-AC4F-418D-AE19-62706E023703}">
                      <ahyp:hlinkClr xmlns:ahyp="http://schemas.microsoft.com/office/drawing/2018/hyperlinkcolor" xmlns="" val="tx"/>
                    </a:ext>
                  </a:extLst>
                </a:hlinkClick>
              </a:rPr>
              <a:t>لأخبار</a:t>
            </a:r>
            <a:r>
              <a:rPr lang="ar-AE" dirty="0">
                <a:solidFill>
                  <a:srgbClr val="FF5000"/>
                </a:solidFill>
                <a:hlinkClick r:id="rId4">
                  <a:extLst>
                    <a:ext uri="{A12FA001-AC4F-418D-AE19-62706E023703}">
                      <ahyp:hlinkClr xmlns:ahyp="http://schemas.microsoft.com/office/drawing/2018/hyperlinkcolor" xmlns="" val="tx"/>
                    </a:ext>
                  </a:extLst>
                </a:hlinkClick>
              </a:rPr>
              <a:t> </a:t>
            </a:r>
            <a:r>
              <a:rPr lang="ar-AE" dirty="0"/>
              <a:t>. </a:t>
            </a:r>
            <a:br>
              <a:rPr lang="ar-AE" dirty="0"/>
            </a:br>
            <a:r>
              <a:rPr lang="ar-AE" dirty="0"/>
              <a:t/>
            </a:r>
            <a:br>
              <a:rPr lang="ar-AE" dirty="0"/>
            </a:br>
            <a:endParaRPr lang="ar-AE" dirty="0"/>
          </a:p>
          <a:p>
            <a:pPr algn="r"/>
            <a:r>
              <a:rPr lang="ar-AE" dirty="0">
                <a:solidFill>
                  <a:srgbClr val="FF5000"/>
                </a:solidFill>
              </a:rPr>
              <a:t>حملة على وسائل الاعلام الاجتماعية</a:t>
            </a:r>
          </a:p>
          <a:p>
            <a:pPr algn="r" rtl="1"/>
            <a:r>
              <a:rPr lang="ar-AE" dirty="0"/>
              <a:t>تواصل معنا على  تويتر  و </a:t>
            </a:r>
            <a:r>
              <a:rPr lang="ar-AE" dirty="0" smtClean="0"/>
              <a:t>الفيسبوك</a:t>
            </a:r>
            <a:r>
              <a:rPr lang="ar-AE" dirty="0"/>
              <a:t>  </a:t>
            </a:r>
            <a:r>
              <a:rPr lang="ar-OM" dirty="0" smtClean="0"/>
              <a:t>للتعرف على</a:t>
            </a:r>
            <a:r>
              <a:rPr lang="ar-AE" dirty="0" smtClean="0"/>
              <a:t> </a:t>
            </a:r>
            <a:r>
              <a:rPr lang="ar-AE" dirty="0"/>
              <a:t>أحدث </a:t>
            </a:r>
            <a:r>
              <a:rPr lang="ar-OM" dirty="0" smtClean="0"/>
              <a:t>ال</a:t>
            </a:r>
            <a:r>
              <a:rPr lang="ar-AE" dirty="0" smtClean="0"/>
              <a:t>إعلانات </a:t>
            </a:r>
            <a:r>
              <a:rPr lang="ar-AE" dirty="0"/>
              <a:t>عن </a:t>
            </a:r>
            <a:r>
              <a:rPr lang="ar-OM" dirty="0" smtClean="0"/>
              <a:t>هذا </a:t>
            </a:r>
            <a:r>
              <a:rPr lang="ar-AE" dirty="0" smtClean="0"/>
              <a:t>اليوم</a:t>
            </a:r>
            <a:r>
              <a:rPr lang="ar-AE" dirty="0"/>
              <a:t>. </a:t>
            </a:r>
            <a:r>
              <a:rPr lang="ar-OM" dirty="0" smtClean="0"/>
              <a:t>يمكنك </a:t>
            </a:r>
            <a:r>
              <a:rPr lang="ar-AE" dirty="0" smtClean="0"/>
              <a:t>أن </a:t>
            </a:r>
            <a:r>
              <a:rPr lang="ar-AE" dirty="0"/>
              <a:t>تكون جزءا من المحادثة </a:t>
            </a:r>
            <a:r>
              <a:rPr lang="ar-OM" dirty="0" smtClean="0"/>
              <a:t>عن </a:t>
            </a:r>
            <a:r>
              <a:rPr lang="ar-AE" dirty="0" smtClean="0"/>
              <a:t>اليوم</a:t>
            </a:r>
            <a:r>
              <a:rPr lang="ar-AE" dirty="0"/>
              <a:t>، ومشاركة التحديثات </a:t>
            </a:r>
            <a:r>
              <a:rPr lang="ar-OM" dirty="0" smtClean="0"/>
              <a:t>حول </a:t>
            </a:r>
            <a:r>
              <a:rPr lang="ar-AE" dirty="0" smtClean="0"/>
              <a:t>حملتك</a:t>
            </a:r>
            <a:r>
              <a:rPr lang="ar-OM" dirty="0" smtClean="0"/>
              <a:t>م</a:t>
            </a:r>
            <a:r>
              <a:rPr lang="ar-AE" dirty="0" smtClean="0"/>
              <a:t> </a:t>
            </a:r>
            <a:r>
              <a:rPr lang="ar-AE" dirty="0"/>
              <a:t>أو الرسائل من أجل التغيير.</a:t>
            </a:r>
            <a:r>
              <a:rPr lang="ar-AE" dirty="0">
                <a:solidFill>
                  <a:srgbClr val="FF5000"/>
                </a:solidFill>
                <a:hlinkClick r:id="rId5">
                  <a:extLst>
                    <a:ext uri="{A12FA001-AC4F-418D-AE19-62706E023703}">
                      <ahyp:hlinkClr xmlns:ahyp="http://schemas.microsoft.com/office/drawing/2018/hyperlinkcolor" xmlns="" val="tx"/>
                    </a:ext>
                  </a:extLst>
                </a:hlinkClick>
              </a:rPr>
              <a:t> يمكنك أيضا </a:t>
            </a:r>
            <a:r>
              <a:rPr lang="ar-AE" dirty="0" smtClean="0">
                <a:solidFill>
                  <a:srgbClr val="FF5000"/>
                </a:solidFill>
                <a:hlinkClick r:id="rId5">
                  <a:extLst>
                    <a:ext uri="{A12FA001-AC4F-418D-AE19-62706E023703}">
                      <ahyp:hlinkClr xmlns:ahyp="http://schemas.microsoft.com/office/drawing/2018/hyperlinkcolor" xmlns="" val="tx"/>
                    </a:ext>
                  </a:extLst>
                </a:hlinkClick>
              </a:rPr>
              <a:t>تحميل</a:t>
            </a:r>
            <a:r>
              <a:rPr lang="ar-AE" dirty="0">
                <a:solidFill>
                  <a:srgbClr val="FF5000"/>
                </a:solidFill>
                <a:hlinkClick r:id="rId5">
                  <a:extLst>
                    <a:ext uri="{A12FA001-AC4F-418D-AE19-62706E023703}">
                      <ahyp:hlinkClr xmlns:ahyp="http://schemas.microsoft.com/office/drawing/2018/hyperlinkcolor" xmlns="" val="tx"/>
                    </a:ext>
                  </a:extLst>
                </a:hlinkClick>
              </a:rPr>
              <a:t> حزمة وسائل الاعلام الاجتماعية</a:t>
            </a:r>
            <a:r>
              <a:rPr lang="ar-AE" dirty="0"/>
              <a:t>. </a:t>
            </a:r>
          </a:p>
          <a:p>
            <a:pPr algn="r"/>
            <a:endParaRPr lang="en-GB" sz="2000" dirty="0"/>
          </a:p>
        </p:txBody>
      </p:sp>
      <p:sp>
        <p:nvSpPr>
          <p:cNvPr id="4" name="Text Placeholder 2">
            <a:extLst>
              <a:ext uri="{FF2B5EF4-FFF2-40B4-BE49-F238E27FC236}">
                <a16:creationId xmlns:a16="http://schemas.microsoft.com/office/drawing/2014/main" id="{85062E1C-2E4E-4011-9346-ABC7CC52DCA4}"/>
              </a:ext>
            </a:extLst>
          </p:cNvPr>
          <p:cNvSpPr txBox="1">
            <a:spLocks/>
          </p:cNvSpPr>
          <p:nvPr/>
        </p:nvSpPr>
        <p:spPr>
          <a:xfrm>
            <a:off x="5858049" y="585739"/>
            <a:ext cx="5760000" cy="108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ar-AE" sz="3200" dirty="0">
                <a:solidFill>
                  <a:srgbClr val="FF5000"/>
                </a:solidFill>
                <a:latin typeface="+mj-lt"/>
              </a:rPr>
              <a:t>ما الذي تستطيع القيام به؟</a:t>
            </a:r>
          </a:p>
        </p:txBody>
      </p:sp>
    </p:spTree>
    <p:extLst>
      <p:ext uri="{BB962C8B-B14F-4D97-AF65-F5344CB8AC3E}">
        <p14:creationId xmlns:p14="http://schemas.microsoft.com/office/powerpoint/2010/main" val="2468732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372</Words>
  <Application>Microsoft Office PowerPoint</Application>
  <PresentationFormat>Widescreen</PresentationFormat>
  <Paragraphs>41</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Bebas Neue Bold</vt:lpstr>
      <vt:lpstr>Calibri</vt:lpstr>
      <vt:lpstr>Calibri Light</vt:lpstr>
      <vt:lpstr>Roboto</vt:lpstr>
      <vt:lpstr>Roboto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الجيل زد  جيل حيوي في مكافحة معضلة المناخ</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Oona Buttafoco</dc:creator>
  <cp:lastModifiedBy>CI</cp:lastModifiedBy>
  <cp:revision>26</cp:revision>
  <dcterms:created xsi:type="dcterms:W3CDTF">2020-02-12T17:02:52Z</dcterms:created>
  <dcterms:modified xsi:type="dcterms:W3CDTF">2020-03-01T06:48:00Z</dcterms:modified>
</cp:coreProperties>
</file>