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1" r:id="rId7"/>
    <p:sldId id="262" r:id="rId8"/>
    <p:sldId id="263" r:id="rId9"/>
    <p:sldId id="260"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00"/>
    <a:srgbClr val="007396"/>
    <a:srgbClr val="AFC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00" d="100"/>
          <a:sy n="100" d="100"/>
        </p:scale>
        <p:origin x="9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0681-7121-414F-8953-AEB2C81979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11988F-82AA-44BE-873C-B8CFE31F0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236EE6-3CB0-4128-BD99-DD867A52844E}"/>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5" name="Footer Placeholder 4">
            <a:extLst>
              <a:ext uri="{FF2B5EF4-FFF2-40B4-BE49-F238E27FC236}">
                <a16:creationId xmlns:a16="http://schemas.microsoft.com/office/drawing/2014/main" id="{C7C6A2DD-0E8B-4CD2-8451-43BEA5D678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7BD13C-E4F6-4B23-B114-707928062452}"/>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11836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6AEF-2C34-45B7-B300-D927828A8A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CE9768-7C8E-4091-ACFE-7BE146E38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97246-14CE-451E-B1F2-698BB2D13D77}"/>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5" name="Footer Placeholder 4">
            <a:extLst>
              <a:ext uri="{FF2B5EF4-FFF2-40B4-BE49-F238E27FC236}">
                <a16:creationId xmlns:a16="http://schemas.microsoft.com/office/drawing/2014/main" id="{7BBDF39E-31FC-479A-9754-F6E11ADBA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2BE0B-B593-4755-AE71-011A5C04913A}"/>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200958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925C0-569D-48FC-A65B-5D3DF855A2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5579-C38E-4E6F-BE91-7745F335F7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7C057-E12A-4E9F-A48A-B5249FB43C3B}"/>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5" name="Footer Placeholder 4">
            <a:extLst>
              <a:ext uri="{FF2B5EF4-FFF2-40B4-BE49-F238E27FC236}">
                <a16:creationId xmlns:a16="http://schemas.microsoft.com/office/drawing/2014/main" id="{ECB1BD4B-C65F-4E54-937C-32BFD745B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77C716-BAE6-4E9F-9499-6711DB17B14B}"/>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30543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6EA8-CD0F-4510-BF0B-7E67395B19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1C1622-99D8-49E9-9B4B-B50DC6813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3EB06-5EEC-412C-BF61-77A711594783}"/>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5" name="Footer Placeholder 4">
            <a:extLst>
              <a:ext uri="{FF2B5EF4-FFF2-40B4-BE49-F238E27FC236}">
                <a16:creationId xmlns:a16="http://schemas.microsoft.com/office/drawing/2014/main" id="{EAA84F7F-3498-4431-AD80-CBB82FF33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FF2D78-B5BB-4E0F-AEBC-8401A0B93303}"/>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05976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4183-671C-441A-9786-B67BA910B9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3A2346-18BC-457C-A433-AF2C99D4B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9B36D7-81C5-4A5A-9255-B39EA78AF45F}"/>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5" name="Footer Placeholder 4">
            <a:extLst>
              <a:ext uri="{FF2B5EF4-FFF2-40B4-BE49-F238E27FC236}">
                <a16:creationId xmlns:a16="http://schemas.microsoft.com/office/drawing/2014/main" id="{D8587D89-B0F3-4BB5-9875-99C06F4FD1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48F247-DAAC-42FC-A23C-45BAC543B5BC}"/>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245635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11DE-DC53-4C28-9E96-C11E3C29B2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0BD5EA-FB15-40D4-9D14-B68A94519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DF5298-746B-4D3B-971D-FE44E434C4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A26AD6-93C9-44D1-BDB7-29F73D2B1768}"/>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6" name="Footer Placeholder 5">
            <a:extLst>
              <a:ext uri="{FF2B5EF4-FFF2-40B4-BE49-F238E27FC236}">
                <a16:creationId xmlns:a16="http://schemas.microsoft.com/office/drawing/2014/main" id="{36DC2E30-7062-46DC-9CC6-F65B37C3B2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0375EC-751A-4B35-A73C-89455333B2D0}"/>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6940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7113-9665-4F81-8F9C-21798BFF6A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BF2D53-446A-4591-B682-F57E74EA3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9B319E-8372-4F43-BAA6-A4E34A0B57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EB8529-ED51-4758-8F32-8329E71D4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49270-5546-411E-822E-DA741A644A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22AFF6-8C93-43D5-BFA2-924382ED759B}"/>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8" name="Footer Placeholder 7">
            <a:extLst>
              <a:ext uri="{FF2B5EF4-FFF2-40B4-BE49-F238E27FC236}">
                <a16:creationId xmlns:a16="http://schemas.microsoft.com/office/drawing/2014/main" id="{2454B20B-2D6C-427D-8C20-97EDD5A652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55C5A0-E02D-4486-86F1-B12090901796}"/>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70224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CEA6-031F-4635-8FE0-E287921AA6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636495-9F23-4953-B89A-A79AB69D05DA}"/>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4" name="Footer Placeholder 3">
            <a:extLst>
              <a:ext uri="{FF2B5EF4-FFF2-40B4-BE49-F238E27FC236}">
                <a16:creationId xmlns:a16="http://schemas.microsoft.com/office/drawing/2014/main" id="{56CAD682-BBA4-4DE0-B8BE-FB7A254623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71CD9D-7A6B-4411-91EA-C6384F7C64CC}"/>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411470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CFBFE-D405-46F2-8A06-2CAA9BBB1A9F}"/>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3" name="Footer Placeholder 2">
            <a:extLst>
              <a:ext uri="{FF2B5EF4-FFF2-40B4-BE49-F238E27FC236}">
                <a16:creationId xmlns:a16="http://schemas.microsoft.com/office/drawing/2014/main" id="{E41CE4FB-F5F1-4BAA-B07F-50D9BA5003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094822-87D3-47A0-AD08-4DCEFC4A9D14}"/>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41448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886B-3914-4A20-AD45-74FCF6F54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337170-B1A0-40C8-91AE-AA091A7A6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96AACD-4F31-4F16-A9A7-7239AB77A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ACA0F-FD29-44B2-99C0-FD91C2C3B2F0}"/>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6" name="Footer Placeholder 5">
            <a:extLst>
              <a:ext uri="{FF2B5EF4-FFF2-40B4-BE49-F238E27FC236}">
                <a16:creationId xmlns:a16="http://schemas.microsoft.com/office/drawing/2014/main" id="{E8088015-5D8A-4CF1-BF6F-1FD126E474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D93AD5-9FE7-4EE9-B3E7-4C255B8C75AF}"/>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19433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0C9A-ABE5-4617-9DD2-3F9A69C7D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F87D33-D4C5-4CB7-B184-0A5806410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1DBE12-A5F0-41E4-A72F-8317C9273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D9C79-3D9C-4D10-B8D0-B4FB97A5BD0C}"/>
              </a:ext>
            </a:extLst>
          </p:cNvPr>
          <p:cNvSpPr>
            <a:spLocks noGrp="1"/>
          </p:cNvSpPr>
          <p:nvPr>
            <p:ph type="dt" sz="half" idx="10"/>
          </p:nvPr>
        </p:nvSpPr>
        <p:spPr/>
        <p:txBody>
          <a:bodyPr/>
          <a:lstStyle/>
          <a:p>
            <a:fld id="{9214BB5C-F2D7-455A-856B-83DF87B48A3A}" type="datetimeFigureOut">
              <a:rPr lang="en-GB" smtClean="0"/>
              <a:t>18/02/2020</a:t>
            </a:fld>
            <a:endParaRPr lang="en-GB"/>
          </a:p>
        </p:txBody>
      </p:sp>
      <p:sp>
        <p:nvSpPr>
          <p:cNvPr id="6" name="Footer Placeholder 5">
            <a:extLst>
              <a:ext uri="{FF2B5EF4-FFF2-40B4-BE49-F238E27FC236}">
                <a16:creationId xmlns:a16="http://schemas.microsoft.com/office/drawing/2014/main" id="{94A9DDE9-A71C-4280-9BCB-954E345E9E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3BD8F3-D00C-42BB-B78D-A81AE784C2A9}"/>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402366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E18B4-1D1C-451C-8085-72E821AFB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0A22F5-FBBF-4F7F-AE3C-2642B4E819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C320C8-70D2-423D-AEA9-213A16D59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4BB5C-F2D7-455A-856B-83DF87B48A3A}" type="datetimeFigureOut">
              <a:rPr lang="en-GB" smtClean="0"/>
              <a:t>18/02/2020</a:t>
            </a:fld>
            <a:endParaRPr lang="en-GB"/>
          </a:p>
        </p:txBody>
      </p:sp>
      <p:sp>
        <p:nvSpPr>
          <p:cNvPr id="5" name="Footer Placeholder 4">
            <a:extLst>
              <a:ext uri="{FF2B5EF4-FFF2-40B4-BE49-F238E27FC236}">
                <a16:creationId xmlns:a16="http://schemas.microsoft.com/office/drawing/2014/main" id="{6E4660F0-94F4-421A-A9A7-7415D9EC3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2EE942-8C0C-444E-A96A-D6B85BAFA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BB84B-48E9-47CD-AA60-1894197C309F}" type="slidenum">
              <a:rPr lang="en-GB" smtClean="0"/>
              <a:t>‹#›</a:t>
            </a:fld>
            <a:endParaRPr lang="en-GB"/>
          </a:p>
        </p:txBody>
      </p:sp>
    </p:spTree>
    <p:extLst>
      <p:ext uri="{BB962C8B-B14F-4D97-AF65-F5344CB8AC3E}">
        <p14:creationId xmlns:p14="http://schemas.microsoft.com/office/powerpoint/2010/main" val="350271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un.org/esa/sustdev/publications/consumption_en.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nielsen.com/eu/en/press-releases/2015/consumer-goods-brands-that-demonstrate-commitment-to-sustainability-outperfor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globescan.com/people-feeling-anxiety-fear-over-climate-change/"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xryouth.org/" TargetMode="External"/><Relationship Id="rId2" Type="http://schemas.openxmlformats.org/officeDocument/2006/relationships/hyperlink" Target="https://globalclimatestrike.net/more/"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Consumers_Int" TargetMode="External"/><Relationship Id="rId2" Type="http://schemas.openxmlformats.org/officeDocument/2006/relationships/hyperlink" Target="https://www.consumersinternational.org/email-news/" TargetMode="External"/><Relationship Id="rId1" Type="http://schemas.openxmlformats.org/officeDocument/2006/relationships/slideLayout" Target="../slideLayouts/slideLayout1.xml"/><Relationship Id="rId5" Type="http://schemas.openxmlformats.org/officeDocument/2006/relationships/hyperlink" Target="https://www.consumersinternational.org/what-we-do/world-consumer-rights-day/sustainable-consumer-2020/" TargetMode="External"/><Relationship Id="rId4" Type="http://schemas.openxmlformats.org/officeDocument/2006/relationships/hyperlink" Target="https://www.facebook.com/consumersinternation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animal, green, broccoli&#10;&#10;Description automatically generated">
            <a:extLst>
              <a:ext uri="{FF2B5EF4-FFF2-40B4-BE49-F238E27FC236}">
                <a16:creationId xmlns:a16="http://schemas.microsoft.com/office/drawing/2014/main" id="{62804289-C7D9-4376-B1A1-C6590A1FC9EF}"/>
              </a:ext>
            </a:extLst>
          </p:cNvPr>
          <p:cNvPicPr>
            <a:picLocks noChangeAspect="1"/>
          </p:cNvPicPr>
          <p:nvPr/>
        </p:nvPicPr>
        <p:blipFill rotWithShape="1">
          <a:blip r:embed="rId2">
            <a:extLst>
              <a:ext uri="{28A0092B-C50C-407E-A947-70E740481C1C}">
                <a14:useLocalDpi xmlns:a14="http://schemas.microsoft.com/office/drawing/2010/main" val="0"/>
              </a:ext>
            </a:extLst>
          </a:blip>
          <a:srcRect r="37367" b="-114"/>
          <a:stretch/>
        </p:blipFill>
        <p:spPr>
          <a:xfrm>
            <a:off x="4555787" y="0"/>
            <a:ext cx="7636213" cy="6858000"/>
          </a:xfrm>
          <a:prstGeom prst="rect">
            <a:avLst/>
          </a:prstGeom>
        </p:spPr>
      </p:pic>
      <p:sp>
        <p:nvSpPr>
          <p:cNvPr id="10" name="Oval 9">
            <a:extLst>
              <a:ext uri="{FF2B5EF4-FFF2-40B4-BE49-F238E27FC236}">
                <a16:creationId xmlns:a16="http://schemas.microsoft.com/office/drawing/2014/main" id="{3F0A359F-58F9-46FA-8E6C-2F3392521D41}"/>
              </a:ext>
            </a:extLst>
          </p:cNvPr>
          <p:cNvSpPr>
            <a:spLocks noChangeAspect="1"/>
          </p:cNvSpPr>
          <p:nvPr/>
        </p:nvSpPr>
        <p:spPr>
          <a:xfrm>
            <a:off x="7698926" y="696989"/>
            <a:ext cx="3801455" cy="3801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1E6AF30-9835-40D6-80D8-09ED196C3AE7}"/>
              </a:ext>
            </a:extLst>
          </p:cNvPr>
          <p:cNvSpPr/>
          <p:nvPr/>
        </p:nvSpPr>
        <p:spPr>
          <a:xfrm>
            <a:off x="7611949" y="1787000"/>
            <a:ext cx="3888432" cy="1475597"/>
          </a:xfrm>
          <a:prstGeom prst="rect">
            <a:avLst/>
          </a:prstGeom>
        </p:spPr>
        <p:txBody>
          <a:bodyPr wrap="square">
            <a:spAutoFit/>
          </a:bodyPr>
          <a:lstStyle/>
          <a:p>
            <a:pPr algn="ctr">
              <a:lnSpc>
                <a:spcPts val="3500"/>
              </a:lnSpc>
            </a:pPr>
            <a:r>
              <a:rPr lang="en-GB" sz="4400" dirty="0">
                <a:solidFill>
                  <a:srgbClr val="92D050"/>
                </a:solidFill>
              </a:rPr>
              <a:t>THE SUSTAINABLE</a:t>
            </a:r>
          </a:p>
          <a:p>
            <a:pPr algn="ctr">
              <a:lnSpc>
                <a:spcPts val="3500"/>
              </a:lnSpc>
            </a:pPr>
            <a:r>
              <a:rPr lang="en-GB" sz="4400" dirty="0">
                <a:solidFill>
                  <a:srgbClr val="92D050"/>
                </a:solidFill>
              </a:rPr>
              <a:t>CONSUMER</a:t>
            </a:r>
          </a:p>
        </p:txBody>
      </p:sp>
      <p:sp>
        <p:nvSpPr>
          <p:cNvPr id="12" name="Rectangle 11">
            <a:extLst>
              <a:ext uri="{FF2B5EF4-FFF2-40B4-BE49-F238E27FC236}">
                <a16:creationId xmlns:a16="http://schemas.microsoft.com/office/drawing/2014/main" id="{D2155F1B-5376-4ECE-86E0-F18D61A1D6B7}"/>
              </a:ext>
            </a:extLst>
          </p:cNvPr>
          <p:cNvSpPr/>
          <p:nvPr/>
        </p:nvSpPr>
        <p:spPr>
          <a:xfrm>
            <a:off x="8318949" y="3216016"/>
            <a:ext cx="2561407" cy="400110"/>
          </a:xfrm>
          <a:prstGeom prst="rect">
            <a:avLst/>
          </a:prstGeom>
        </p:spPr>
        <p:txBody>
          <a:bodyPr wrap="none">
            <a:spAutoFit/>
          </a:bodyPr>
          <a:lstStyle/>
          <a:p>
            <a:pPr algn="ctr"/>
            <a:r>
              <a:rPr lang="en-US" sz="2000" b="1" dirty="0">
                <a:solidFill>
                  <a:srgbClr val="92D050"/>
                </a:solidFill>
                <a:latin typeface="+mj-lt"/>
                <a:ea typeface="Roboto" panose="02000000000000000000" pitchFamily="2" charset="0"/>
                <a:cs typeface="Roboto" panose="02000000000000000000" pitchFamily="2" charset="0"/>
              </a:rPr>
              <a:t>#</a:t>
            </a:r>
            <a:r>
              <a:rPr lang="en-US" sz="2000" b="1" dirty="0" err="1">
                <a:solidFill>
                  <a:srgbClr val="92D050"/>
                </a:solidFill>
                <a:latin typeface="+mj-lt"/>
                <a:ea typeface="Roboto" panose="02000000000000000000" pitchFamily="2" charset="0"/>
                <a:cs typeface="Roboto" panose="02000000000000000000" pitchFamily="2" charset="0"/>
              </a:rPr>
              <a:t>SustainableConsumer</a:t>
            </a:r>
            <a:r>
              <a:rPr lang="en-US" sz="2000" b="1" dirty="0">
                <a:solidFill>
                  <a:srgbClr val="92D050"/>
                </a:solidFill>
                <a:latin typeface="+mj-lt"/>
                <a:ea typeface="Roboto" panose="02000000000000000000" pitchFamily="2" charset="0"/>
                <a:cs typeface="Roboto" panose="02000000000000000000" pitchFamily="2" charset="0"/>
              </a:rPr>
              <a:t> </a:t>
            </a:r>
          </a:p>
        </p:txBody>
      </p:sp>
      <p:sp>
        <p:nvSpPr>
          <p:cNvPr id="16" name="Oval 15">
            <a:extLst>
              <a:ext uri="{FF2B5EF4-FFF2-40B4-BE49-F238E27FC236}">
                <a16:creationId xmlns:a16="http://schemas.microsoft.com/office/drawing/2014/main" id="{CFBC6883-9746-4DF2-A48E-12461B8D11D8}"/>
              </a:ext>
            </a:extLst>
          </p:cNvPr>
          <p:cNvSpPr>
            <a:spLocks noChangeAspect="1"/>
          </p:cNvSpPr>
          <p:nvPr/>
        </p:nvSpPr>
        <p:spPr>
          <a:xfrm>
            <a:off x="10451686" y="4225391"/>
            <a:ext cx="1899591" cy="1899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E315F06-B90C-41A2-B639-561034D2EBD7}"/>
              </a:ext>
            </a:extLst>
          </p:cNvPr>
          <p:cNvSpPr/>
          <p:nvPr/>
        </p:nvSpPr>
        <p:spPr>
          <a:xfrm>
            <a:off x="8155071" y="4883120"/>
            <a:ext cx="6499225" cy="707886"/>
          </a:xfrm>
          <a:prstGeom prst="rect">
            <a:avLst/>
          </a:prstGeom>
        </p:spPr>
        <p:txBody>
          <a:bodyPr>
            <a:spAutoFit/>
          </a:bodyPr>
          <a:lstStyle/>
          <a:p>
            <a:pPr algn="ctr"/>
            <a:r>
              <a:rPr lang="en-GB" sz="2000" b="1" dirty="0">
                <a:solidFill>
                  <a:srgbClr val="92D050"/>
                </a:solidFill>
                <a:ea typeface="Roboto" panose="02000000000000000000" pitchFamily="2" charset="0"/>
                <a:cs typeface="Roboto" panose="02000000000000000000" pitchFamily="2" charset="0"/>
              </a:rPr>
              <a:t>15 March </a:t>
            </a:r>
          </a:p>
          <a:p>
            <a:pPr algn="ctr"/>
            <a:r>
              <a:rPr lang="en-GB" sz="2000" b="1" dirty="0">
                <a:solidFill>
                  <a:srgbClr val="92D050"/>
                </a:solidFill>
                <a:ea typeface="Roboto" panose="02000000000000000000" pitchFamily="2" charset="0"/>
                <a:cs typeface="Roboto" panose="02000000000000000000" pitchFamily="2" charset="0"/>
              </a:rPr>
              <a:t>2020</a:t>
            </a:r>
          </a:p>
        </p:txBody>
      </p:sp>
      <p:pic>
        <p:nvPicPr>
          <p:cNvPr id="18" name="Picture 17" descr="A close up of a logo&#10;&#10;Description automatically generated">
            <a:extLst>
              <a:ext uri="{FF2B5EF4-FFF2-40B4-BE49-F238E27FC236}">
                <a16:creationId xmlns:a16="http://schemas.microsoft.com/office/drawing/2014/main" id="{7F75CDE6-5C32-4725-8643-D89FCA0CD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42" y="1769108"/>
            <a:ext cx="3414634" cy="3319784"/>
          </a:xfrm>
          <a:prstGeom prst="rect">
            <a:avLst/>
          </a:prstGeom>
        </p:spPr>
      </p:pic>
    </p:spTree>
    <p:extLst>
      <p:ext uri="{BB962C8B-B14F-4D97-AF65-F5344CB8AC3E}">
        <p14:creationId xmlns:p14="http://schemas.microsoft.com/office/powerpoint/2010/main" val="305295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314C59-5301-4BF2-B2AE-D20E7E84C7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257" b="5198"/>
          <a:stretch/>
        </p:blipFill>
        <p:spPr>
          <a:xfrm>
            <a:off x="0" y="0"/>
            <a:ext cx="12192000" cy="6858000"/>
          </a:xfrm>
        </p:spPr>
      </p:pic>
      <p:sp>
        <p:nvSpPr>
          <p:cNvPr id="6" name="Oval 5">
            <a:extLst>
              <a:ext uri="{FF2B5EF4-FFF2-40B4-BE49-F238E27FC236}">
                <a16:creationId xmlns:a16="http://schemas.microsoft.com/office/drawing/2014/main" id="{826E7D42-EEE6-4B38-8936-8952D18FD1AA}"/>
              </a:ext>
            </a:extLst>
          </p:cNvPr>
          <p:cNvSpPr/>
          <p:nvPr/>
        </p:nvSpPr>
        <p:spPr>
          <a:xfrm>
            <a:off x="696687" y="810492"/>
            <a:ext cx="3080658" cy="3080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5000"/>
                </a:solidFill>
              </a:rPr>
              <a:t>THANK YOU!</a:t>
            </a:r>
            <a:endParaRPr lang="en-GB" sz="4800" dirty="0">
              <a:solidFill>
                <a:srgbClr val="FF5000"/>
              </a:solidFill>
            </a:endParaRPr>
          </a:p>
        </p:txBody>
      </p:sp>
    </p:spTree>
    <p:extLst>
      <p:ext uri="{BB962C8B-B14F-4D97-AF65-F5344CB8AC3E}">
        <p14:creationId xmlns:p14="http://schemas.microsoft.com/office/powerpoint/2010/main" val="266384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BC93036-9C86-41D4-95DF-A6B4B585CBCA}"/>
              </a:ext>
            </a:extLst>
          </p:cNvPr>
          <p:cNvSpPr txBox="1">
            <a:spLocks/>
          </p:cNvSpPr>
          <p:nvPr/>
        </p:nvSpPr>
        <p:spPr>
          <a:xfrm>
            <a:off x="868485" y="1493387"/>
            <a:ext cx="4962525"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What is world consumer rights day?</a:t>
            </a:r>
          </a:p>
        </p:txBody>
      </p:sp>
      <p:sp>
        <p:nvSpPr>
          <p:cNvPr id="5" name="Content Placeholder 3">
            <a:extLst>
              <a:ext uri="{FF2B5EF4-FFF2-40B4-BE49-F238E27FC236}">
                <a16:creationId xmlns:a16="http://schemas.microsoft.com/office/drawing/2014/main" id="{100FB264-1738-4544-90E6-DC9E2F413B73}"/>
              </a:ext>
            </a:extLst>
          </p:cNvPr>
          <p:cNvSpPr>
            <a:spLocks noGrp="1"/>
          </p:cNvSpPr>
          <p:nvPr>
            <p:ph idx="1"/>
          </p:nvPr>
        </p:nvSpPr>
        <p:spPr>
          <a:xfrm>
            <a:off x="868485" y="2573387"/>
            <a:ext cx="5475166" cy="3084463"/>
          </a:xfrm>
        </p:spPr>
        <p:txBody>
          <a:bodyPr>
            <a:normAutofit fontScale="25000" lnSpcReduction="20000"/>
          </a:bodyPr>
          <a:lstStyle/>
          <a:p>
            <a:pPr>
              <a:lnSpc>
                <a:spcPct val="120000"/>
              </a:lnSpc>
            </a:pPr>
            <a:r>
              <a:rPr lang="en-GB" sz="9600" dirty="0">
                <a:ea typeface="Roboto" panose="02000000000000000000" pitchFamily="2" charset="0"/>
                <a:cs typeface="Roboto" panose="02000000000000000000" pitchFamily="2" charset="0"/>
              </a:rPr>
              <a:t>An annual occasion for celebration, impact and global solidarity within the international consumer movement.</a:t>
            </a:r>
          </a:p>
          <a:p>
            <a:pPr>
              <a:lnSpc>
                <a:spcPct val="120000"/>
              </a:lnSpc>
            </a:pPr>
            <a:r>
              <a:rPr lang="en-GB" sz="9600" dirty="0">
                <a:ea typeface="Roboto" panose="02000000000000000000" pitchFamily="2" charset="0"/>
                <a:cs typeface="Roboto" panose="02000000000000000000" pitchFamily="2" charset="0"/>
              </a:rPr>
              <a:t>Consumer organisations join together to highlight and raise awareness of an issue that is important to consumers around the world. </a:t>
            </a:r>
          </a:p>
          <a:p>
            <a:endParaRPr lang="en-GB" dirty="0"/>
          </a:p>
        </p:txBody>
      </p:sp>
      <p:pic>
        <p:nvPicPr>
          <p:cNvPr id="11" name="Picture 10" descr="A group of people walking through a cloudy sky&#10;&#10;Description automatically generated">
            <a:extLst>
              <a:ext uri="{FF2B5EF4-FFF2-40B4-BE49-F238E27FC236}">
                <a16:creationId xmlns:a16="http://schemas.microsoft.com/office/drawing/2014/main" id="{6F9D7752-2493-48A8-B68E-858BB69F561F}"/>
              </a:ext>
            </a:extLst>
          </p:cNvPr>
          <p:cNvPicPr>
            <a:picLocks noChangeAspect="1"/>
          </p:cNvPicPr>
          <p:nvPr/>
        </p:nvPicPr>
        <p:blipFill rotWithShape="1">
          <a:blip r:embed="rId2">
            <a:extLst>
              <a:ext uri="{28A0092B-C50C-407E-A947-70E740481C1C}">
                <a14:useLocalDpi xmlns:a14="http://schemas.microsoft.com/office/drawing/2010/main" val="0"/>
              </a:ext>
            </a:extLst>
          </a:blip>
          <a:srcRect l="32870" r="18889"/>
          <a:stretch/>
        </p:blipFill>
        <p:spPr>
          <a:xfrm>
            <a:off x="7229474" y="0"/>
            <a:ext cx="4962525" cy="6858000"/>
          </a:xfrm>
          <a:prstGeom prst="rect">
            <a:avLst/>
          </a:prstGeom>
        </p:spPr>
      </p:pic>
      <p:sp>
        <p:nvSpPr>
          <p:cNvPr id="6" name="Oval 5">
            <a:extLst>
              <a:ext uri="{FF2B5EF4-FFF2-40B4-BE49-F238E27FC236}">
                <a16:creationId xmlns:a16="http://schemas.microsoft.com/office/drawing/2014/main" id="{53D3C019-84D4-4B57-81FF-B5591DB028F1}"/>
              </a:ext>
            </a:extLst>
          </p:cNvPr>
          <p:cNvSpPr>
            <a:spLocks noChangeAspect="1"/>
          </p:cNvSpPr>
          <p:nvPr/>
        </p:nvSpPr>
        <p:spPr>
          <a:xfrm>
            <a:off x="7742115" y="2188890"/>
            <a:ext cx="1560740" cy="1560741"/>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FD6DCDC-BD99-4CE1-A32F-6BF26B229FCE}"/>
              </a:ext>
            </a:extLst>
          </p:cNvPr>
          <p:cNvSpPr/>
          <p:nvPr/>
        </p:nvSpPr>
        <p:spPr>
          <a:xfrm>
            <a:off x="5263000" y="2611540"/>
            <a:ext cx="6499225" cy="707886"/>
          </a:xfrm>
          <a:prstGeom prst="rect">
            <a:avLst/>
          </a:prstGeom>
        </p:spPr>
        <p:txBody>
          <a:bodyPr>
            <a:spAutoFit/>
          </a:bodyPr>
          <a:lstStyle/>
          <a:p>
            <a:pPr algn="ctr"/>
            <a:r>
              <a:rPr lang="en-GB" sz="4000" dirty="0">
                <a:solidFill>
                  <a:schemeClr val="bg1"/>
                </a:solidFill>
                <a:ea typeface="Roboto" panose="02000000000000000000" pitchFamily="2" charset="0"/>
                <a:cs typeface="Roboto" panose="02000000000000000000" pitchFamily="2" charset="0"/>
              </a:rPr>
              <a:t>2020</a:t>
            </a:r>
          </a:p>
        </p:txBody>
      </p:sp>
      <p:sp>
        <p:nvSpPr>
          <p:cNvPr id="8" name="Oval 7">
            <a:extLst>
              <a:ext uri="{FF2B5EF4-FFF2-40B4-BE49-F238E27FC236}">
                <a16:creationId xmlns:a16="http://schemas.microsoft.com/office/drawing/2014/main" id="{38BEF9FA-C11D-433A-97D8-F8416FC64C6A}"/>
              </a:ext>
            </a:extLst>
          </p:cNvPr>
          <p:cNvSpPr>
            <a:spLocks noChangeAspect="1"/>
          </p:cNvSpPr>
          <p:nvPr/>
        </p:nvSpPr>
        <p:spPr>
          <a:xfrm>
            <a:off x="6096000" y="594435"/>
            <a:ext cx="1899591" cy="1899592"/>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2F95244-7EE1-4FCB-A2BE-C5424369DB4A}"/>
              </a:ext>
            </a:extLst>
          </p:cNvPr>
          <p:cNvSpPr/>
          <p:nvPr/>
        </p:nvSpPr>
        <p:spPr>
          <a:xfrm>
            <a:off x="3796182" y="1255604"/>
            <a:ext cx="6499225" cy="584775"/>
          </a:xfrm>
          <a:prstGeom prst="rect">
            <a:avLst/>
          </a:prstGeom>
        </p:spPr>
        <p:txBody>
          <a:bodyPr wrap="square">
            <a:spAutoFit/>
          </a:bodyPr>
          <a:lstStyle/>
          <a:p>
            <a:pPr algn="ctr"/>
            <a:r>
              <a:rPr lang="en-GB" sz="3200" dirty="0">
                <a:solidFill>
                  <a:schemeClr val="bg1"/>
                </a:solidFill>
                <a:ea typeface="Roboto" panose="02000000000000000000" pitchFamily="2" charset="0"/>
                <a:cs typeface="Roboto" panose="02000000000000000000" pitchFamily="2" charset="0"/>
              </a:rPr>
              <a:t>15 March</a:t>
            </a:r>
          </a:p>
        </p:txBody>
      </p:sp>
    </p:spTree>
    <p:extLst>
      <p:ext uri="{BB962C8B-B14F-4D97-AF65-F5344CB8AC3E}">
        <p14:creationId xmlns:p14="http://schemas.microsoft.com/office/powerpoint/2010/main" val="254243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2A1D3-5D8E-4E68-B8FA-ADCBA287E32D}"/>
              </a:ext>
            </a:extLst>
          </p:cNvPr>
          <p:cNvSpPr/>
          <p:nvPr/>
        </p:nvSpPr>
        <p:spPr>
          <a:xfrm>
            <a:off x="427947" y="1315482"/>
            <a:ext cx="5668054" cy="6063198"/>
          </a:xfrm>
          <a:prstGeom prst="rect">
            <a:avLst/>
          </a:prstGeom>
        </p:spPr>
        <p:txBody>
          <a:bodyPr wrap="square">
            <a:spAutoFit/>
          </a:bodyPr>
          <a:lstStyle/>
          <a:p>
            <a:pPr marL="285750" lvl="0" indent="-285750">
              <a:lnSpc>
                <a:spcPct val="100000"/>
              </a:lnSpc>
              <a:buFont typeface="Arial" panose="020B0604020202020204" pitchFamily="34" charset="0"/>
              <a:buChar char="•"/>
            </a:pPr>
            <a:r>
              <a:rPr lang="en-GB" sz="2000" dirty="0">
                <a:ea typeface="Roboto Light" panose="02000000000000000000" pitchFamily="2" charset="0"/>
                <a:cs typeface="Roboto Light" panose="02000000000000000000" pitchFamily="2" charset="0"/>
              </a:rPr>
              <a:t>Sustainable consumption aims to use the earth’s resources more efficiently and increase fair trade while helping to alleviate poverty and enable everyone to enjoy a good quality of life with access to food, water, energy, medicine and more.</a:t>
            </a:r>
            <a:br>
              <a:rPr lang="en-GB" sz="2000" dirty="0">
                <a:ea typeface="Roboto Light" panose="02000000000000000000" pitchFamily="2" charset="0"/>
                <a:cs typeface="Roboto Light" panose="02000000000000000000" pitchFamily="2" charset="0"/>
              </a:rPr>
            </a:br>
            <a:endParaRPr lang="en-GB" sz="2000" dirty="0">
              <a:ea typeface="Roboto Light" panose="02000000000000000000" pitchFamily="2" charset="0"/>
              <a:cs typeface="Roboto Light" panose="02000000000000000000" pitchFamily="2" charset="0"/>
            </a:endParaRPr>
          </a:p>
          <a:p>
            <a:pPr marL="285750" lvl="0" indent="-285750" defTabSz="488950">
              <a:lnSpc>
                <a:spcPct val="90000"/>
              </a:lnSpc>
              <a:spcBef>
                <a:spcPct val="0"/>
              </a:spcBef>
              <a:spcAft>
                <a:spcPct val="35000"/>
              </a:spcAft>
              <a:buFont typeface="Arial" panose="020B0604020202020204" pitchFamily="34" charset="0"/>
              <a:buChar char="•"/>
            </a:pPr>
            <a:r>
              <a:rPr lang="en-GB" sz="2000" dirty="0">
                <a:ea typeface="Roboto Light" panose="02000000000000000000" pitchFamily="2" charset="0"/>
                <a:cs typeface="Roboto Light" panose="02000000000000000000" pitchFamily="2" charset="0"/>
              </a:rPr>
              <a:t>We can make the transition to a more sustainable economic model in an equitable or inequitable way. We believe as well as safeguarding our essential natural resources, any transition also needs to deliver social justice and human rights. </a:t>
            </a:r>
            <a:br>
              <a:rPr lang="en-GB" sz="2000" dirty="0">
                <a:ea typeface="Roboto Light" panose="02000000000000000000" pitchFamily="2" charset="0"/>
                <a:cs typeface="Roboto Light" panose="02000000000000000000" pitchFamily="2" charset="0"/>
              </a:rPr>
            </a:br>
            <a:endParaRPr lang="en-GB" sz="2000" dirty="0">
              <a:ea typeface="Roboto Light" panose="02000000000000000000" pitchFamily="2" charset="0"/>
              <a:cs typeface="Roboto Light" panose="02000000000000000000" pitchFamily="2" charset="0"/>
            </a:endParaRPr>
          </a:p>
          <a:p>
            <a:pPr marL="285750" indent="-285750" defTabSz="488950">
              <a:lnSpc>
                <a:spcPct val="90000"/>
              </a:lnSpc>
              <a:spcBef>
                <a:spcPct val="0"/>
              </a:spcBef>
              <a:spcAft>
                <a:spcPct val="35000"/>
              </a:spcAft>
              <a:buFont typeface="Arial" panose="020B0604020202020204" pitchFamily="34" charset="0"/>
              <a:buChar char="•"/>
            </a:pPr>
            <a:r>
              <a:rPr lang="en-GB" sz="2000" dirty="0">
                <a:ea typeface="Roboto Light" panose="02000000000000000000" pitchFamily="2" charset="0"/>
                <a:cs typeface="Roboto Light" panose="02000000000000000000" pitchFamily="2" charset="0"/>
              </a:rPr>
              <a:t>The </a:t>
            </a:r>
            <a:r>
              <a:rPr lang="en-GB" sz="2000" dirty="0">
                <a:solidFill>
                  <a:srgbClr val="FF5000"/>
                </a:solidFill>
                <a:ea typeface="Roboto Light" panose="02000000000000000000" pitchFamily="2" charset="0"/>
                <a:cs typeface="Roboto Light" panose="02000000000000000000" pitchFamily="2" charset="0"/>
                <a:hlinkClick r:id="rId2">
                  <a:extLst>
                    <a:ext uri="{A12FA001-AC4F-418D-AE19-62706E023703}">
                      <ahyp:hlinkClr xmlns:ahyp="http://schemas.microsoft.com/office/drawing/2018/hyperlinkcolor" val="tx"/>
                    </a:ext>
                  </a:extLst>
                </a:hlinkClick>
              </a:rPr>
              <a:t>United Nations Guidelines for Consumer Protection</a:t>
            </a:r>
            <a:r>
              <a:rPr lang="en-GB" sz="2000" dirty="0">
                <a:ea typeface="Roboto Light" panose="02000000000000000000" pitchFamily="2" charset="0"/>
                <a:cs typeface="Roboto Light" panose="02000000000000000000" pitchFamily="2" charset="0"/>
              </a:rPr>
              <a:t>, the blueprint for consumer rights were expanded significantly in 1999 to include a new section on sustainable consumption. </a:t>
            </a:r>
            <a:endParaRPr lang="en-US" sz="2000" dirty="0">
              <a:ea typeface="Roboto Light" panose="02000000000000000000" pitchFamily="2" charset="0"/>
              <a:cs typeface="Roboto Light" panose="02000000000000000000" pitchFamily="2" charset="0"/>
            </a:endParaRPr>
          </a:p>
          <a:p>
            <a:pPr lvl="0" algn="ctr" defTabSz="488950">
              <a:lnSpc>
                <a:spcPct val="90000"/>
              </a:lnSpc>
              <a:spcBef>
                <a:spcPct val="0"/>
              </a:spcBef>
              <a:spcAft>
                <a:spcPct val="35000"/>
              </a:spcAft>
            </a:pPr>
            <a:endParaRPr lang="en-US" sz="1600" dirty="0"/>
          </a:p>
          <a:p>
            <a:endParaRPr lang="en-US" dirty="0"/>
          </a:p>
          <a:p>
            <a:endParaRPr lang="en-US" dirty="0"/>
          </a:p>
          <a:p>
            <a:pPr lvl="0">
              <a:lnSpc>
                <a:spcPct val="100000"/>
              </a:lnSpc>
            </a:pPr>
            <a:endParaRPr lang="en-US" dirty="0"/>
          </a:p>
        </p:txBody>
      </p:sp>
      <p:sp>
        <p:nvSpPr>
          <p:cNvPr id="5" name="Title 1">
            <a:extLst>
              <a:ext uri="{FF2B5EF4-FFF2-40B4-BE49-F238E27FC236}">
                <a16:creationId xmlns:a16="http://schemas.microsoft.com/office/drawing/2014/main" id="{0A6E32BA-272F-41A8-9054-628FFCD25E54}"/>
              </a:ext>
            </a:extLst>
          </p:cNvPr>
          <p:cNvSpPr txBox="1">
            <a:spLocks/>
          </p:cNvSpPr>
          <p:nvPr/>
        </p:nvSpPr>
        <p:spPr>
          <a:xfrm>
            <a:off x="718865" y="652701"/>
            <a:ext cx="796852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FF5000"/>
                </a:solidFill>
              </a:rPr>
              <a:t>Sustainable Consumption</a:t>
            </a:r>
          </a:p>
        </p:txBody>
      </p:sp>
      <p:pic>
        <p:nvPicPr>
          <p:cNvPr id="7" name="Picture 6" descr="A person standing in front of a window&#10;&#10;Description automatically generated">
            <a:extLst>
              <a:ext uri="{FF2B5EF4-FFF2-40B4-BE49-F238E27FC236}">
                <a16:creationId xmlns:a16="http://schemas.microsoft.com/office/drawing/2014/main" id="{62F10D4F-B746-4F29-B7EF-316F70CA0938}"/>
              </a:ext>
            </a:extLst>
          </p:cNvPr>
          <p:cNvPicPr>
            <a:picLocks noChangeAspect="1"/>
          </p:cNvPicPr>
          <p:nvPr/>
        </p:nvPicPr>
        <p:blipFill rotWithShape="1">
          <a:blip r:embed="rId3">
            <a:extLst>
              <a:ext uri="{28A0092B-C50C-407E-A947-70E740481C1C}">
                <a14:useLocalDpi xmlns:a14="http://schemas.microsoft.com/office/drawing/2010/main" val="0"/>
              </a:ext>
            </a:extLst>
          </a:blip>
          <a:srcRect l="32343" r="-1"/>
          <a:stretch/>
        </p:blipFill>
        <p:spPr>
          <a:xfrm>
            <a:off x="6733290" y="1315482"/>
            <a:ext cx="4739845" cy="4670413"/>
          </a:xfrm>
          <a:prstGeom prst="ellipse">
            <a:avLst/>
          </a:prstGeom>
        </p:spPr>
      </p:pic>
    </p:spTree>
    <p:extLst>
      <p:ext uri="{BB962C8B-B14F-4D97-AF65-F5344CB8AC3E}">
        <p14:creationId xmlns:p14="http://schemas.microsoft.com/office/powerpoint/2010/main" val="247695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9BA882A-6F27-402C-93D7-000B307BFACE}"/>
              </a:ext>
            </a:extLst>
          </p:cNvPr>
          <p:cNvSpPr txBox="1">
            <a:spLocks/>
          </p:cNvSpPr>
          <p:nvPr/>
        </p:nvSpPr>
        <p:spPr>
          <a:xfrm>
            <a:off x="838200" y="893326"/>
            <a:ext cx="504825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The Sustainable Consumer: About the Theme (1)</a:t>
            </a:r>
          </a:p>
        </p:txBody>
      </p:sp>
      <p:sp>
        <p:nvSpPr>
          <p:cNvPr id="2" name="TextBox 1">
            <a:extLst>
              <a:ext uri="{FF2B5EF4-FFF2-40B4-BE49-F238E27FC236}">
                <a16:creationId xmlns:a16="http://schemas.microsoft.com/office/drawing/2014/main" id="{D44EB315-0DE6-41F0-B0B5-F9FB490F5C97}"/>
              </a:ext>
            </a:extLst>
          </p:cNvPr>
          <p:cNvSpPr txBox="1"/>
          <p:nvPr/>
        </p:nvSpPr>
        <p:spPr>
          <a:xfrm>
            <a:off x="838201" y="2209800"/>
            <a:ext cx="6267450" cy="3477875"/>
          </a:xfrm>
          <a:prstGeom prst="rect">
            <a:avLst/>
          </a:prstGeom>
          <a:noFill/>
        </p:spPr>
        <p:txBody>
          <a:bodyPr wrap="square" rtlCol="0">
            <a:spAutoFit/>
          </a:bodyPr>
          <a:lstStyle/>
          <a:p>
            <a:r>
              <a:rPr lang="en-GB" sz="2000" dirty="0"/>
              <a:t>Millions are already feeling the effects of climate change. </a:t>
            </a:r>
          </a:p>
          <a:p>
            <a:endParaRPr lang="en-GB" sz="2000" dirty="0"/>
          </a:p>
          <a:p>
            <a:r>
              <a:rPr lang="en-GB" sz="2000" dirty="0"/>
              <a:t>Consumers have a vital role to play:</a:t>
            </a:r>
          </a:p>
          <a:p>
            <a:endParaRPr lang="en-GB" sz="2000" dirty="0"/>
          </a:p>
          <a:p>
            <a:pPr marL="342900" indent="-342900">
              <a:buFont typeface="Arial" panose="020B0604020202020204" pitchFamily="34" charset="0"/>
              <a:buChar char="•"/>
            </a:pPr>
            <a:r>
              <a:rPr lang="en-GB" sz="2000" dirty="0"/>
              <a:t>Firstly, through their </a:t>
            </a:r>
            <a:r>
              <a:rPr lang="en-GB" sz="2000" b="1" dirty="0"/>
              <a:t>purchasing power </a:t>
            </a:r>
            <a:r>
              <a:rPr lang="en-GB" sz="2000" dirty="0"/>
              <a:t>– a global study found that </a:t>
            </a:r>
            <a:r>
              <a:rPr lang="en-GB" sz="2000" dirty="0">
                <a:solidFill>
                  <a:srgbClr val="FF5000"/>
                </a:solidFill>
                <a:hlinkClick r:id="rId2">
                  <a:extLst>
                    <a:ext uri="{A12FA001-AC4F-418D-AE19-62706E023703}">
                      <ahyp:hlinkClr xmlns:ahyp="http://schemas.microsoft.com/office/drawing/2018/hyperlinkcolor" val="tx"/>
                    </a:ext>
                  </a:extLst>
                </a:hlinkClick>
              </a:rPr>
              <a:t>66% of consumers say they’re willing to pay more</a:t>
            </a:r>
            <a:r>
              <a:rPr lang="en-GB" sz="2000" dirty="0"/>
              <a:t> for sustainable brands (a figure that rises to 73% for Millennials).</a:t>
            </a:r>
          </a:p>
          <a:p>
            <a:r>
              <a:rPr lang="en-GB" sz="2000" dirty="0"/>
              <a:t> </a:t>
            </a:r>
          </a:p>
          <a:p>
            <a:pPr marL="342900" indent="-342900">
              <a:buFont typeface="Arial" panose="020B0604020202020204" pitchFamily="34" charset="0"/>
              <a:buChar char="•"/>
            </a:pPr>
            <a:r>
              <a:rPr lang="en-GB" sz="2000" dirty="0"/>
              <a:t>But also, through their </a:t>
            </a:r>
            <a:r>
              <a:rPr lang="en-GB" sz="2000" b="1" dirty="0"/>
              <a:t>ability to push for system change</a:t>
            </a:r>
            <a:r>
              <a:rPr lang="en-GB" sz="2000" dirty="0"/>
              <a:t> in supply chains or changes in regulation. </a:t>
            </a:r>
            <a:endParaRPr lang="en-GB" dirty="0"/>
          </a:p>
        </p:txBody>
      </p:sp>
      <p:pic>
        <p:nvPicPr>
          <p:cNvPr id="5" name="Picture 4" descr="A picture containing person, outdoor, standing, man&#10;&#10;Description automatically generated">
            <a:extLst>
              <a:ext uri="{FF2B5EF4-FFF2-40B4-BE49-F238E27FC236}">
                <a16:creationId xmlns:a16="http://schemas.microsoft.com/office/drawing/2014/main" id="{4FABC267-ADB4-4519-B01C-C1363CF9C372}"/>
              </a:ext>
            </a:extLst>
          </p:cNvPr>
          <p:cNvPicPr>
            <a:picLocks noChangeAspect="1"/>
          </p:cNvPicPr>
          <p:nvPr/>
        </p:nvPicPr>
        <p:blipFill rotWithShape="1">
          <a:blip r:embed="rId3">
            <a:extLst>
              <a:ext uri="{28A0092B-C50C-407E-A947-70E740481C1C}">
                <a14:useLocalDpi xmlns:a14="http://schemas.microsoft.com/office/drawing/2010/main" val="0"/>
              </a:ext>
            </a:extLst>
          </a:blip>
          <a:srcRect l="34445" r="21111"/>
          <a:stretch/>
        </p:blipFill>
        <p:spPr>
          <a:xfrm>
            <a:off x="7565572" y="0"/>
            <a:ext cx="4767943" cy="6858000"/>
          </a:xfrm>
          <a:prstGeom prst="rect">
            <a:avLst/>
          </a:prstGeom>
        </p:spPr>
      </p:pic>
    </p:spTree>
    <p:extLst>
      <p:ext uri="{BB962C8B-B14F-4D97-AF65-F5344CB8AC3E}">
        <p14:creationId xmlns:p14="http://schemas.microsoft.com/office/powerpoint/2010/main" val="292646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D5E9D-0311-4275-9347-CE8C708E3188}"/>
              </a:ext>
            </a:extLst>
          </p:cNvPr>
          <p:cNvSpPr>
            <a:spLocks noGrp="1"/>
          </p:cNvSpPr>
          <p:nvPr>
            <p:ph idx="1"/>
          </p:nvPr>
        </p:nvSpPr>
        <p:spPr>
          <a:xfrm>
            <a:off x="5551716" y="2253343"/>
            <a:ext cx="6259284" cy="4005486"/>
          </a:xfrm>
        </p:spPr>
        <p:txBody>
          <a:bodyPr>
            <a:noAutofit/>
          </a:bodyPr>
          <a:lstStyle/>
          <a:p>
            <a:r>
              <a:rPr lang="en-GB" sz="2000" dirty="0"/>
              <a:t>Consumers are already making </a:t>
            </a:r>
            <a:r>
              <a:rPr lang="en-GB" sz="2000" dirty="0">
                <a:solidFill>
                  <a:srgbClr val="FF5000"/>
                </a:solidFill>
                <a:hlinkClick r:id="rId2">
                  <a:extLst>
                    <a:ext uri="{A12FA001-AC4F-418D-AE19-62706E023703}">
                      <ahyp:hlinkClr xmlns:ahyp="http://schemas.microsoft.com/office/drawing/2018/hyperlinkcolor" val="tx"/>
                    </a:ext>
                  </a:extLst>
                </a:hlinkClick>
              </a:rPr>
              <a:t>changes to their lifestyle to be more sustainable</a:t>
            </a:r>
            <a:r>
              <a:rPr lang="en-GB" sz="2000" dirty="0"/>
              <a:t> – recycling, reducing food waste and avoiding unsustainable products, and they can make a bigger impact with further support from businesses and governments. </a:t>
            </a:r>
          </a:p>
          <a:p>
            <a:r>
              <a:rPr lang="en-GB" sz="2000" dirty="0"/>
              <a:t>A </a:t>
            </a:r>
            <a:r>
              <a:rPr lang="en-GB" sz="2000" dirty="0">
                <a:solidFill>
                  <a:srgbClr val="FF5000"/>
                </a:solidFill>
                <a:hlinkClick r:id="rId2">
                  <a:extLst>
                    <a:ext uri="{A12FA001-AC4F-418D-AE19-62706E023703}">
                      <ahyp:hlinkClr xmlns:ahyp="http://schemas.microsoft.com/office/drawing/2018/hyperlinkcolor" val="tx"/>
                    </a:ext>
                  </a:extLst>
                </a:hlinkClick>
              </a:rPr>
              <a:t>recent survey</a:t>
            </a:r>
            <a:r>
              <a:rPr lang="en-GB" sz="2000" dirty="0">
                <a:solidFill>
                  <a:srgbClr val="FF5000"/>
                </a:solidFill>
              </a:rPr>
              <a:t> </a:t>
            </a:r>
            <a:r>
              <a:rPr lang="en-GB" sz="2000" dirty="0"/>
              <a:t>found 37% don’t know how they can help tackle climate change and 59% feel they do not get enough support from governments, and 51% from business.</a:t>
            </a:r>
          </a:p>
          <a:p>
            <a:r>
              <a:rPr lang="en-GB" sz="2000" dirty="0"/>
              <a:t>Governments and businesses must also act to give consumers the information, choice and the infrastructure they need to live more sustainable lives. </a:t>
            </a:r>
          </a:p>
        </p:txBody>
      </p:sp>
      <p:sp>
        <p:nvSpPr>
          <p:cNvPr id="4" name="Text Placeholder 2">
            <a:extLst>
              <a:ext uri="{FF2B5EF4-FFF2-40B4-BE49-F238E27FC236}">
                <a16:creationId xmlns:a16="http://schemas.microsoft.com/office/drawing/2014/main" id="{75BDFC68-818D-436A-9BA9-8189271B5C27}"/>
              </a:ext>
            </a:extLst>
          </p:cNvPr>
          <p:cNvSpPr txBox="1">
            <a:spLocks/>
          </p:cNvSpPr>
          <p:nvPr/>
        </p:nvSpPr>
        <p:spPr>
          <a:xfrm>
            <a:off x="5551716" y="1041577"/>
            <a:ext cx="5324475"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The Sustainable Consumer: About the Theme (2)</a:t>
            </a:r>
          </a:p>
        </p:txBody>
      </p:sp>
      <p:pic>
        <p:nvPicPr>
          <p:cNvPr id="5" name="Picture 4" descr="A picture containing person, indoor, blue, table&#10;&#10;Description automatically generated">
            <a:extLst>
              <a:ext uri="{FF2B5EF4-FFF2-40B4-BE49-F238E27FC236}">
                <a16:creationId xmlns:a16="http://schemas.microsoft.com/office/drawing/2014/main" id="{BA9F913F-A5F8-49F7-93C6-0D5D605F0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9" y="-946630"/>
            <a:ext cx="5056414" cy="5056414"/>
          </a:xfrm>
          <a:prstGeom prst="ellipse">
            <a:avLst/>
          </a:prstGeom>
        </p:spPr>
      </p:pic>
      <p:pic>
        <p:nvPicPr>
          <p:cNvPr id="9" name="Picture 8" descr="A car parked on the side of a snow covered street&#10;&#10;Description automatically generated">
            <a:extLst>
              <a:ext uri="{FF2B5EF4-FFF2-40B4-BE49-F238E27FC236}">
                <a16:creationId xmlns:a16="http://schemas.microsoft.com/office/drawing/2014/main" id="{7D73261D-BEDC-45BD-B3CA-48F127D0D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655" y="4256086"/>
            <a:ext cx="2945446" cy="2945446"/>
          </a:xfrm>
          <a:prstGeom prst="ellipse">
            <a:avLst/>
          </a:prstGeom>
        </p:spPr>
      </p:pic>
    </p:spTree>
    <p:extLst>
      <p:ext uri="{BB962C8B-B14F-4D97-AF65-F5344CB8AC3E}">
        <p14:creationId xmlns:p14="http://schemas.microsoft.com/office/powerpoint/2010/main" val="267582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reparing food on a table&#10;&#10;Description automatically generated">
            <a:extLst>
              <a:ext uri="{FF2B5EF4-FFF2-40B4-BE49-F238E27FC236}">
                <a16:creationId xmlns:a16="http://schemas.microsoft.com/office/drawing/2014/main" id="{2607FD6A-B0C8-4B16-9BC8-621BADD61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000"/>
            <a:ext cx="12192000" cy="8128000"/>
          </a:xfrm>
          <a:prstGeom prst="rect">
            <a:avLst/>
          </a:prstGeom>
        </p:spPr>
      </p:pic>
      <p:sp>
        <p:nvSpPr>
          <p:cNvPr id="11" name="Oval 10">
            <a:extLst>
              <a:ext uri="{FF2B5EF4-FFF2-40B4-BE49-F238E27FC236}">
                <a16:creationId xmlns:a16="http://schemas.microsoft.com/office/drawing/2014/main" id="{AC415A2B-9F06-45F1-85E0-05F15B88C3B5}"/>
              </a:ext>
            </a:extLst>
          </p:cNvPr>
          <p:cNvSpPr/>
          <p:nvPr/>
        </p:nvSpPr>
        <p:spPr>
          <a:xfrm>
            <a:off x="-740227" y="-1774371"/>
            <a:ext cx="6215742" cy="6215742"/>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12A546A-13D3-44D3-9AE4-1EB50CDF8555}"/>
              </a:ext>
            </a:extLst>
          </p:cNvPr>
          <p:cNvSpPr txBox="1"/>
          <p:nvPr/>
        </p:nvSpPr>
        <p:spPr>
          <a:xfrm>
            <a:off x="653143" y="631992"/>
            <a:ext cx="4321627" cy="2246769"/>
          </a:xfrm>
          <a:prstGeom prst="rect">
            <a:avLst/>
          </a:prstGeom>
          <a:noFill/>
        </p:spPr>
        <p:txBody>
          <a:bodyPr wrap="square" rtlCol="0">
            <a:spAutoFit/>
          </a:bodyPr>
          <a:lstStyle/>
          <a:p>
            <a:r>
              <a:rPr lang="en-GB" sz="2800" dirty="0">
                <a:solidFill>
                  <a:schemeClr val="bg1"/>
                </a:solidFill>
              </a:rPr>
              <a:t>Consumers are critical </a:t>
            </a:r>
          </a:p>
          <a:p>
            <a:r>
              <a:rPr lang="en-GB" sz="2800" dirty="0">
                <a:solidFill>
                  <a:schemeClr val="bg1"/>
                </a:solidFill>
              </a:rPr>
              <a:t>to the success of a transition towards more sustainable consumption, but they cannot do it alone.</a:t>
            </a:r>
          </a:p>
        </p:txBody>
      </p:sp>
    </p:spTree>
    <p:extLst>
      <p:ext uri="{BB962C8B-B14F-4D97-AF65-F5344CB8AC3E}">
        <p14:creationId xmlns:p14="http://schemas.microsoft.com/office/powerpoint/2010/main" val="272479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1D6E-4140-4E92-B267-C196E1A9C46A}"/>
              </a:ext>
            </a:extLst>
          </p:cNvPr>
          <p:cNvSpPr>
            <a:spLocks noGrp="1"/>
          </p:cNvSpPr>
          <p:nvPr>
            <p:ph type="title"/>
          </p:nvPr>
        </p:nvSpPr>
        <p:spPr>
          <a:xfrm>
            <a:off x="555170" y="957943"/>
            <a:ext cx="10515600" cy="863374"/>
          </a:xfrm>
        </p:spPr>
        <p:txBody>
          <a:bodyPr>
            <a:normAutofit/>
          </a:bodyPr>
          <a:lstStyle/>
          <a:p>
            <a:r>
              <a:rPr lang="en-GB" sz="3200" dirty="0">
                <a:solidFill>
                  <a:srgbClr val="FF5000"/>
                </a:solidFill>
              </a:rPr>
              <a:t>Gen Z - A Vital Generation</a:t>
            </a:r>
          </a:p>
        </p:txBody>
      </p:sp>
      <p:sp>
        <p:nvSpPr>
          <p:cNvPr id="3" name="Content Placeholder 2">
            <a:extLst>
              <a:ext uri="{FF2B5EF4-FFF2-40B4-BE49-F238E27FC236}">
                <a16:creationId xmlns:a16="http://schemas.microsoft.com/office/drawing/2014/main" id="{2A275E97-3E56-4918-97A2-2D9DAF621530}"/>
              </a:ext>
            </a:extLst>
          </p:cNvPr>
          <p:cNvSpPr>
            <a:spLocks noGrp="1"/>
          </p:cNvSpPr>
          <p:nvPr>
            <p:ph idx="1"/>
          </p:nvPr>
        </p:nvSpPr>
        <p:spPr>
          <a:xfrm>
            <a:off x="555170" y="1956254"/>
            <a:ext cx="4974771" cy="4351338"/>
          </a:xfrm>
        </p:spPr>
        <p:txBody>
          <a:bodyPr>
            <a:normAutofit/>
          </a:bodyPr>
          <a:lstStyle/>
          <a:p>
            <a:r>
              <a:rPr lang="en-GB" sz="2000" dirty="0">
                <a:solidFill>
                  <a:srgbClr val="141E28"/>
                </a:solidFill>
                <a:ea typeface="Roboto" panose="02000000000000000000" pitchFamily="2" charset="0"/>
                <a:cs typeface="Roboto" panose="02000000000000000000" pitchFamily="2" charset="0"/>
              </a:rPr>
              <a:t>Young people are a key focus for World Consumer Rights Day. They are the face of climate activism – Greta Thunberg is 17-years-old, school children are </a:t>
            </a:r>
            <a:r>
              <a:rPr lang="en-GB" sz="2000" dirty="0">
                <a:solidFill>
                  <a:srgbClr val="FF5000"/>
                </a:solidFill>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striking against climate</a:t>
            </a:r>
            <a:r>
              <a:rPr lang="en-GB" sz="2000" dirty="0">
                <a:solidFill>
                  <a:srgbClr val="141E28"/>
                </a:solidFill>
                <a:ea typeface="Roboto" panose="02000000000000000000" pitchFamily="2" charset="0"/>
                <a:cs typeface="Roboto" panose="02000000000000000000" pitchFamily="2" charset="0"/>
              </a:rPr>
              <a:t>, </a:t>
            </a:r>
            <a:r>
              <a:rPr lang="en-GB" sz="2000" dirty="0">
                <a:solidFill>
                  <a:srgbClr val="FF5000"/>
                </a:solidFill>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Extinction Rebellion Youth </a:t>
            </a:r>
            <a:r>
              <a:rPr lang="en-GB" sz="2000" dirty="0">
                <a:solidFill>
                  <a:srgbClr val="141E28"/>
                </a:solidFill>
                <a:ea typeface="Roboto" panose="02000000000000000000" pitchFamily="2" charset="0"/>
                <a:cs typeface="Roboto" panose="02000000000000000000" pitchFamily="2" charset="0"/>
              </a:rPr>
              <a:t>protestors are in their teens and twenties.</a:t>
            </a:r>
          </a:p>
          <a:p>
            <a:r>
              <a:rPr lang="en-GB" sz="2000" dirty="0">
                <a:solidFill>
                  <a:srgbClr val="141E28"/>
                </a:solidFill>
                <a:ea typeface="Roboto" panose="02000000000000000000" pitchFamily="2" charset="0"/>
                <a:cs typeface="Roboto" panose="02000000000000000000" pitchFamily="2" charset="0"/>
              </a:rPr>
              <a:t>Consumers International members will be going into schools, colleges and universities to talk to young people about sustainable consumption and ask them what they want to see from governments and businesses. </a:t>
            </a:r>
          </a:p>
          <a:p>
            <a:endParaRPr lang="en-GB" dirty="0"/>
          </a:p>
        </p:txBody>
      </p:sp>
      <p:pic>
        <p:nvPicPr>
          <p:cNvPr id="5" name="Picture 4" descr="A close up of a sign&#10;&#10;Description automatically generated">
            <a:extLst>
              <a:ext uri="{FF2B5EF4-FFF2-40B4-BE49-F238E27FC236}">
                <a16:creationId xmlns:a16="http://schemas.microsoft.com/office/drawing/2014/main" id="{35DA2B83-69E6-4F4A-8A30-1764F0723718}"/>
              </a:ext>
            </a:extLst>
          </p:cNvPr>
          <p:cNvPicPr>
            <a:picLocks noChangeAspect="1"/>
          </p:cNvPicPr>
          <p:nvPr/>
        </p:nvPicPr>
        <p:blipFill rotWithShape="1">
          <a:blip r:embed="rId4">
            <a:extLst>
              <a:ext uri="{28A0092B-C50C-407E-A947-70E740481C1C}">
                <a14:useLocalDpi xmlns:a14="http://schemas.microsoft.com/office/drawing/2010/main" val="0"/>
              </a:ext>
            </a:extLst>
          </a:blip>
          <a:srcRect l="4361" t="990" r="38636" b="990"/>
          <a:stretch/>
        </p:blipFill>
        <p:spPr>
          <a:xfrm>
            <a:off x="6379031" y="1"/>
            <a:ext cx="5954483" cy="6858000"/>
          </a:xfrm>
          <a:prstGeom prst="rect">
            <a:avLst/>
          </a:prstGeom>
        </p:spPr>
      </p:pic>
    </p:spTree>
    <p:extLst>
      <p:ext uri="{BB962C8B-B14F-4D97-AF65-F5344CB8AC3E}">
        <p14:creationId xmlns:p14="http://schemas.microsoft.com/office/powerpoint/2010/main" val="328339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72FE5FB4-02EE-4242-8C8D-3F4579241129}"/>
              </a:ext>
            </a:extLst>
          </p:cNvPr>
          <p:cNvPicPr>
            <a:picLocks noChangeAspect="1"/>
          </p:cNvPicPr>
          <p:nvPr/>
        </p:nvPicPr>
        <p:blipFill rotWithShape="1">
          <a:blip r:embed="rId2">
            <a:extLst>
              <a:ext uri="{28A0092B-C50C-407E-A947-70E740481C1C}">
                <a14:useLocalDpi xmlns:a14="http://schemas.microsoft.com/office/drawing/2010/main" val="0"/>
              </a:ext>
            </a:extLst>
          </a:blip>
          <a:srcRect l="1855" t="8546" r="1468" b="9884"/>
          <a:stretch/>
        </p:blipFill>
        <p:spPr>
          <a:xfrm>
            <a:off x="0" y="1"/>
            <a:ext cx="12192000" cy="6858000"/>
          </a:xfrm>
          <a:prstGeom prst="rect">
            <a:avLst/>
          </a:prstGeom>
        </p:spPr>
      </p:pic>
      <p:sp>
        <p:nvSpPr>
          <p:cNvPr id="4" name="Oval 3">
            <a:extLst>
              <a:ext uri="{FF2B5EF4-FFF2-40B4-BE49-F238E27FC236}">
                <a16:creationId xmlns:a16="http://schemas.microsoft.com/office/drawing/2014/main" id="{0CE0A2E2-D1E2-48C5-8A5C-9449F37889AC}"/>
              </a:ext>
            </a:extLst>
          </p:cNvPr>
          <p:cNvSpPr/>
          <p:nvPr/>
        </p:nvSpPr>
        <p:spPr>
          <a:xfrm>
            <a:off x="7151914" y="696685"/>
            <a:ext cx="4278086" cy="4278086"/>
          </a:xfrm>
          <a:prstGeom prst="ellipse">
            <a:avLst/>
          </a:prstGeom>
          <a:solidFill>
            <a:srgbClr val="007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3415987-E30C-4494-A9CD-86E86E757667}"/>
              </a:ext>
            </a:extLst>
          </p:cNvPr>
          <p:cNvSpPr>
            <a:spLocks noGrp="1"/>
          </p:cNvSpPr>
          <p:nvPr>
            <p:ph idx="1"/>
          </p:nvPr>
        </p:nvSpPr>
        <p:spPr>
          <a:xfrm>
            <a:off x="7749267" y="1929040"/>
            <a:ext cx="3083379" cy="3987346"/>
          </a:xfrm>
        </p:spPr>
        <p:txBody>
          <a:bodyPr/>
          <a:lstStyle/>
          <a:p>
            <a:pPr marL="0" lvl="0" indent="0" algn="ctr">
              <a:buNone/>
            </a:pPr>
            <a:r>
              <a:rPr lang="en-GB" sz="2200" dirty="0">
                <a:solidFill>
                  <a:schemeClr val="bg1"/>
                </a:solidFill>
                <a:ea typeface="Roboto" panose="02000000000000000000" pitchFamily="2" charset="0"/>
                <a:cs typeface="Roboto" panose="02000000000000000000" pitchFamily="2" charset="0"/>
              </a:rPr>
              <a:t>A survey of 10,000 people aged 18-25 in 22 countries around the world found that climate change was their most pressing concern </a:t>
            </a:r>
          </a:p>
          <a:p>
            <a:pPr marL="0" lvl="0" indent="0" algn="ctr">
              <a:buNone/>
            </a:pPr>
            <a:r>
              <a:rPr lang="en-GB" sz="1400" dirty="0">
                <a:solidFill>
                  <a:schemeClr val="bg1"/>
                </a:solidFill>
                <a:ea typeface="Roboto" panose="02000000000000000000" pitchFamily="2" charset="0"/>
                <a:cs typeface="Roboto" panose="02000000000000000000" pitchFamily="2" charset="0"/>
              </a:rPr>
              <a:t>(Source: Amnesty)</a:t>
            </a:r>
          </a:p>
          <a:p>
            <a:endParaRPr lang="en-GB" dirty="0"/>
          </a:p>
        </p:txBody>
      </p:sp>
    </p:spTree>
    <p:extLst>
      <p:ext uri="{BB962C8B-B14F-4D97-AF65-F5344CB8AC3E}">
        <p14:creationId xmlns:p14="http://schemas.microsoft.com/office/powerpoint/2010/main" val="329947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638967-47A7-4D0C-8289-4B5EA8C7FF5F}"/>
              </a:ext>
            </a:extLst>
          </p:cNvPr>
          <p:cNvSpPr>
            <a:spLocks noGrp="1"/>
          </p:cNvSpPr>
          <p:nvPr>
            <p:ph type="subTitle" idx="1"/>
          </p:nvPr>
        </p:nvSpPr>
        <p:spPr>
          <a:xfrm>
            <a:off x="504999" y="1414010"/>
            <a:ext cx="11182002" cy="4943248"/>
          </a:xfrm>
        </p:spPr>
        <p:txBody>
          <a:bodyPr>
            <a:normAutofit lnSpcReduction="10000"/>
          </a:bodyPr>
          <a:lstStyle/>
          <a:p>
            <a:pPr algn="l"/>
            <a:r>
              <a:rPr lang="en-GB" sz="2000" dirty="0"/>
              <a:t>This World Consumer Rights Day is our chance to make the biggest impact possible. Climate change is a global challenge that requires coordinated and global solutions. Working together, our voices calling for change are far more powerful than they would be alone.</a:t>
            </a:r>
          </a:p>
          <a:p>
            <a:pPr algn="l"/>
            <a:r>
              <a:rPr lang="en-GB" sz="2000" dirty="0"/>
              <a:t>How to be part of the #</a:t>
            </a:r>
            <a:r>
              <a:rPr lang="en-GB" sz="2000" dirty="0" err="1"/>
              <a:t>SustainableConsumer</a:t>
            </a:r>
            <a:r>
              <a:rPr lang="en-GB" sz="2000" dirty="0"/>
              <a:t> campaign: </a:t>
            </a:r>
          </a:p>
          <a:p>
            <a:pPr algn="l"/>
            <a:endParaRPr lang="en-GB" sz="2000" dirty="0"/>
          </a:p>
          <a:p>
            <a:pPr marL="342900" indent="-342900" algn="l">
              <a:buFont typeface="Arial" panose="020B0604020202020204" pitchFamily="34" charset="0"/>
              <a:buChar char="•"/>
            </a:pPr>
            <a:r>
              <a:rPr lang="en-GB" sz="2000" b="1" dirty="0"/>
              <a:t>Plan activities for March 15</a:t>
            </a:r>
            <a:r>
              <a:rPr lang="en-GB" sz="2000" dirty="0"/>
              <a:t>, from awareness events in schools, stakeholder events and press briefings to advocacy campaigns targeting specific system changes. </a:t>
            </a:r>
          </a:p>
          <a:p>
            <a:pPr marL="342900" indent="-342900" algn="l">
              <a:buFont typeface="Arial" panose="020B0604020202020204" pitchFamily="34" charset="0"/>
              <a:buChar char="•"/>
            </a:pPr>
            <a:endParaRPr lang="en-GB" sz="2000" dirty="0"/>
          </a:p>
          <a:p>
            <a:pPr marL="342900" indent="-342900" algn="l">
              <a:buFont typeface="Arial" panose="020B0604020202020204" pitchFamily="34" charset="0"/>
              <a:buChar char="•"/>
            </a:pPr>
            <a:r>
              <a:rPr lang="en-GB" sz="2000" b="1" dirty="0"/>
              <a:t>Stay informed </a:t>
            </a:r>
            <a:r>
              <a:rPr lang="en-GB" sz="2000" dirty="0"/>
              <a:t>and be the first to receive campaign updates and resources in the run-up to March 15, by </a:t>
            </a:r>
            <a:r>
              <a:rPr lang="en-GB" sz="2000" dirty="0">
                <a:solidFill>
                  <a:srgbClr val="FF5000"/>
                </a:solidFill>
                <a:hlinkClick r:id="rId2">
                  <a:extLst>
                    <a:ext uri="{A12FA001-AC4F-418D-AE19-62706E023703}">
                      <ahyp:hlinkClr xmlns:ahyp="http://schemas.microsoft.com/office/drawing/2018/hyperlinkcolor" val="tx"/>
                    </a:ext>
                  </a:extLst>
                </a:hlinkClick>
              </a:rPr>
              <a:t>signing up</a:t>
            </a:r>
            <a:r>
              <a:rPr lang="en-GB" sz="2000" dirty="0">
                <a:solidFill>
                  <a:srgbClr val="FF5000"/>
                </a:solidFill>
              </a:rPr>
              <a:t> </a:t>
            </a:r>
            <a:r>
              <a:rPr lang="en-GB" sz="2000" dirty="0"/>
              <a:t>for Consumers International’s email news services.</a:t>
            </a:r>
          </a:p>
          <a:p>
            <a:pPr marL="342900" indent="-342900" algn="l">
              <a:buFont typeface="Arial" panose="020B0604020202020204" pitchFamily="34" charset="0"/>
              <a:buChar char="•"/>
            </a:pPr>
            <a:endParaRPr lang="en-GB" sz="2000" dirty="0"/>
          </a:p>
          <a:p>
            <a:pPr marL="342900" indent="-342900" algn="l">
              <a:buFont typeface="Arial" panose="020B0604020202020204" pitchFamily="34" charset="0"/>
              <a:buChar char="•"/>
            </a:pPr>
            <a:r>
              <a:rPr lang="en-GB" sz="2000" b="1" dirty="0"/>
              <a:t>Connect with Consumers International on </a:t>
            </a:r>
            <a:r>
              <a:rPr lang="en-GB" sz="2000" b="1" dirty="0">
                <a:solidFill>
                  <a:srgbClr val="FF5000"/>
                </a:solidFill>
                <a:hlinkClick r:id="rId3">
                  <a:extLst>
                    <a:ext uri="{A12FA001-AC4F-418D-AE19-62706E023703}">
                      <ahyp:hlinkClr xmlns:ahyp="http://schemas.microsoft.com/office/drawing/2018/hyperlinkcolor" val="tx"/>
                    </a:ext>
                  </a:extLst>
                </a:hlinkClick>
              </a:rPr>
              <a:t>Twitter</a:t>
            </a:r>
            <a:r>
              <a:rPr lang="en-GB" sz="2000" b="1" dirty="0"/>
              <a:t> and </a:t>
            </a:r>
            <a:r>
              <a:rPr lang="en-GB" sz="2000" b="1" dirty="0">
                <a:solidFill>
                  <a:srgbClr val="FF5000"/>
                </a:solidFill>
                <a:hlinkClick r:id="rId4">
                  <a:extLst>
                    <a:ext uri="{A12FA001-AC4F-418D-AE19-62706E023703}">
                      <ahyp:hlinkClr xmlns:ahyp="http://schemas.microsoft.com/office/drawing/2018/hyperlinkcolor" val="tx"/>
                    </a:ext>
                  </a:extLst>
                </a:hlinkClick>
              </a:rPr>
              <a:t>Facebook</a:t>
            </a:r>
            <a:r>
              <a:rPr lang="en-GB" sz="2000" dirty="0"/>
              <a:t> for all the latest announcements about the day. Be part of the conversation on the day, and share your campaign updates or messages for change using #</a:t>
            </a:r>
            <a:r>
              <a:rPr lang="en-GB" sz="2000" dirty="0" err="1"/>
              <a:t>SustainableConsumer</a:t>
            </a:r>
            <a:r>
              <a:rPr lang="en-GB" sz="2000" dirty="0"/>
              <a:t>. You can also download free social media resources by following </a:t>
            </a:r>
            <a:r>
              <a:rPr lang="en-GB" sz="2000" dirty="0">
                <a:solidFill>
                  <a:srgbClr val="FF5000"/>
                </a:solidFill>
                <a:hlinkClick r:id="rId5">
                  <a:extLst>
                    <a:ext uri="{A12FA001-AC4F-418D-AE19-62706E023703}">
                      <ahyp:hlinkClr xmlns:ahyp="http://schemas.microsoft.com/office/drawing/2018/hyperlinkcolor" val="tx"/>
                    </a:ext>
                  </a:extLst>
                </a:hlinkClick>
              </a:rPr>
              <a:t>this</a:t>
            </a:r>
            <a:r>
              <a:rPr lang="en-GB" sz="2000" dirty="0"/>
              <a:t> link.</a:t>
            </a:r>
          </a:p>
        </p:txBody>
      </p:sp>
      <p:sp>
        <p:nvSpPr>
          <p:cNvPr id="4" name="Text Placeholder 2">
            <a:extLst>
              <a:ext uri="{FF2B5EF4-FFF2-40B4-BE49-F238E27FC236}">
                <a16:creationId xmlns:a16="http://schemas.microsoft.com/office/drawing/2014/main" id="{85062E1C-2E4E-4011-9346-ABC7CC52DCA4}"/>
              </a:ext>
            </a:extLst>
          </p:cNvPr>
          <p:cNvSpPr txBox="1">
            <a:spLocks/>
          </p:cNvSpPr>
          <p:nvPr/>
        </p:nvSpPr>
        <p:spPr>
          <a:xfrm>
            <a:off x="504999" y="576214"/>
            <a:ext cx="576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What you can do</a:t>
            </a:r>
          </a:p>
        </p:txBody>
      </p:sp>
    </p:spTree>
    <p:extLst>
      <p:ext uri="{BB962C8B-B14F-4D97-AF65-F5344CB8AC3E}">
        <p14:creationId xmlns:p14="http://schemas.microsoft.com/office/powerpoint/2010/main" val="2468732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658</Words>
  <Application>Microsoft Office PowerPoint</Application>
  <PresentationFormat>Widescreen</PresentationFormat>
  <Paragraphs>45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Gen Z - A Vital Generation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Oona Buttafoco</dc:creator>
  <cp:lastModifiedBy>Oona Buttafoco</cp:lastModifiedBy>
  <cp:revision>17</cp:revision>
  <dcterms:created xsi:type="dcterms:W3CDTF">2020-02-12T17:02:52Z</dcterms:created>
  <dcterms:modified xsi:type="dcterms:W3CDTF">2020-02-18T17:28:38Z</dcterms:modified>
</cp:coreProperties>
</file>