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57" r:id="rId4"/>
    <p:sldId id="273" r:id="rId5"/>
    <p:sldId id="260" r:id="rId6"/>
    <p:sldId id="267" r:id="rId7"/>
    <p:sldId id="268" r:id="rId8"/>
    <p:sldId id="272" r:id="rId9"/>
    <p:sldId id="271" r:id="rId10"/>
    <p:sldId id="265" r:id="rId11"/>
    <p:sldId id="269" r:id="rId12"/>
    <p:sldId id="264" r:id="rId13"/>
    <p:sldId id="259" r:id="rId14"/>
  </p:sldIdLst>
  <p:sldSz cx="12998450" cy="9739313"/>
  <p:notesSz cx="6858000" cy="9144000"/>
  <p:custDataLst>
    <p:tags r:id="rId16"/>
  </p:custDataLst>
  <p:defaultTextStyle>
    <a:defPPr>
      <a:defRPr lang="en-US"/>
    </a:defPPr>
    <a:lvl1pPr marL="0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49635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299271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48906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598542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48177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897813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47448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197084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8">
          <p15:clr>
            <a:srgbClr val="A4A3A4"/>
          </p15:clr>
        </p15:guide>
        <p15:guide id="2" pos="40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4F00"/>
    <a:srgbClr val="AFC8CD"/>
    <a:srgbClr val="9100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2" autoAdjust="0"/>
  </p:normalViewPr>
  <p:slideViewPr>
    <p:cSldViewPr>
      <p:cViewPr varScale="1">
        <p:scale>
          <a:sx n="76" d="100"/>
          <a:sy n="76" d="100"/>
        </p:scale>
        <p:origin x="1722" y="102"/>
      </p:cViewPr>
      <p:guideLst>
        <p:guide orient="horz" pos="3068"/>
        <p:guide pos="40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C66E6-CEB8-4873-BB97-07318AFD44A6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4C83-4E03-4BDB-A4FF-01A4CF1E76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82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9635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99271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48906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98542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48177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97813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47448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97084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Unless otherwise specified, sources for the information quoted here can be found in the briefings produced by Consumers International for World Consumer Rights Day 2018.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09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06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8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423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299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3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299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81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32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58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053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299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‘Connecting Voices: A Role for Consumer Rights in Developing Digital Society’, Consumers International, 2017, p. 18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01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147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42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76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5598000" y="540000"/>
            <a:ext cx="6876000" cy="687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2000" y="5004000"/>
            <a:ext cx="5076000" cy="115200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</a:defRPr>
            </a:lvl1pPr>
            <a:lvl2pPr marL="649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8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7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7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2000" y="2376000"/>
            <a:ext cx="5292000" cy="252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178050" y="8397875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688312" y="7502727"/>
            <a:ext cx="4344205" cy="1395712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60" y="7605200"/>
            <a:ext cx="4380508" cy="12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6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73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2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2142000"/>
            <a:ext cx="8676000" cy="5616000"/>
          </a:xfrm>
        </p:spPr>
        <p:txBody>
          <a:bodyPr>
            <a:noAutofit/>
          </a:bodyPr>
          <a:lstStyle>
            <a:lvl1pPr marL="0" indent="0" defTabSz="576000">
              <a:spcBef>
                <a:spcPts val="0"/>
              </a:spcBef>
              <a:spcAft>
                <a:spcPts val="400"/>
              </a:spcAft>
              <a:buSzPct val="120000"/>
              <a:buFont typeface="Arial" panose="020B0604020202020204" pitchFamily="34" charset="0"/>
              <a:buNone/>
              <a:tabLst>
                <a:tab pos="576000" algn="l"/>
              </a:tabLst>
              <a:defRPr sz="3800" baseline="0">
                <a:solidFill>
                  <a:schemeClr val="tx2"/>
                </a:solidFill>
              </a:defRPr>
            </a:lvl1pPr>
            <a:lvl2pPr>
              <a:defRPr sz="3800">
                <a:solidFill>
                  <a:schemeClr val="tx2"/>
                </a:solidFill>
              </a:defRPr>
            </a:lvl2pPr>
            <a:lvl3pPr>
              <a:defRPr sz="3800">
                <a:solidFill>
                  <a:schemeClr val="tx2"/>
                </a:solidFill>
              </a:defRPr>
            </a:lvl3pPr>
            <a:lvl4pPr>
              <a:defRPr sz="3800">
                <a:solidFill>
                  <a:schemeClr val="tx2"/>
                </a:solidFill>
              </a:defRPr>
            </a:lvl4pPr>
            <a:lvl5pPr>
              <a:defRPr sz="3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3" t="21736"/>
          <a:stretch/>
        </p:blipFill>
        <p:spPr>
          <a:xfrm>
            <a:off x="1548000" y="8586000"/>
            <a:ext cx="2524577" cy="10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5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80000" y="2332800"/>
            <a:ext cx="6876000" cy="6876000"/>
          </a:xfrm>
          <a:prstGeom prst="ellipse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1" name="Oval 10"/>
          <p:cNvSpPr/>
          <p:nvPr userDrawn="1"/>
        </p:nvSpPr>
        <p:spPr>
          <a:xfrm>
            <a:off x="540000" y="270000"/>
            <a:ext cx="4860000" cy="48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84000"/>
            <a:ext cx="3600000" cy="252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800" b="1" i="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52000"/>
            <a:ext cx="2757600" cy="3312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78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5580000" y="2332800"/>
            <a:ext cx="6876000" cy="68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88000" y="4140000"/>
            <a:ext cx="4860000" cy="396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600" b="0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68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4176000"/>
            <a:ext cx="9900000" cy="3060000"/>
          </a:xfrm>
        </p:spPr>
        <p:txBody>
          <a:bodyPr>
            <a:normAutofit/>
          </a:bodyPr>
          <a:lstStyle>
            <a:lvl1pPr marL="216000" indent="-216000">
              <a:spcBef>
                <a:spcPts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sz="2200" baseline="0">
                <a:solidFill>
                  <a:schemeClr val="accent4"/>
                </a:solidFill>
              </a:defRPr>
            </a:lvl1pPr>
            <a:lvl2pPr>
              <a:defRPr sz="2200">
                <a:solidFill>
                  <a:schemeClr val="accent4"/>
                </a:solidFill>
              </a:defRPr>
            </a:lvl2pPr>
            <a:lvl3pPr>
              <a:defRPr sz="2200">
                <a:solidFill>
                  <a:schemeClr val="accent4"/>
                </a:solidFill>
              </a:defRPr>
            </a:lvl3pPr>
            <a:lvl4pPr>
              <a:defRPr sz="2200">
                <a:solidFill>
                  <a:schemeClr val="accent4"/>
                </a:solidFill>
              </a:defRPr>
            </a:lvl4pPr>
            <a:lvl5pPr>
              <a:defRPr sz="2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922" y="9026901"/>
            <a:ext cx="3032972" cy="518528"/>
          </a:xfrm>
        </p:spPr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8892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48000" y="2736000"/>
            <a:ext cx="8892000" cy="1080000"/>
          </a:xfrm>
        </p:spPr>
        <p:txBody>
          <a:bodyPr>
            <a:noAutofit/>
          </a:bodyPr>
          <a:lstStyle>
            <a:lvl1pPr>
              <a:defRPr sz="3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0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4176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8892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48000" y="2736000"/>
            <a:ext cx="8892000" cy="1080000"/>
          </a:xfrm>
        </p:spPr>
        <p:txBody>
          <a:bodyPr>
            <a:noAutofit/>
          </a:bodyPr>
          <a:lstStyle>
            <a:lvl1pPr>
              <a:defRPr sz="3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6000" y="4176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8244000" y="4176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84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4644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7200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48000" y="2736000"/>
            <a:ext cx="7200000" cy="1080000"/>
          </a:xfrm>
        </p:spPr>
        <p:txBody>
          <a:bodyPr>
            <a:noAutofit/>
          </a:bodyPr>
          <a:lstStyle>
            <a:lvl1pPr>
              <a:defRPr sz="3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6000" y="4644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604000" y="2736000"/>
            <a:ext cx="3304800" cy="3304800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38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24000" y="0"/>
            <a:ext cx="5472000" cy="973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5760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48000" y="3213472"/>
            <a:ext cx="5760000" cy="4320000"/>
          </a:xfrm>
        </p:spPr>
        <p:txBody>
          <a:bodyPr>
            <a:normAutofit/>
          </a:bodyPr>
          <a:lstStyle>
            <a:lvl1pPr marL="216000" indent="-2160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sz="2200" baseline="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604000" y="2764800"/>
            <a:ext cx="3304800" cy="3304800"/>
          </a:xfrm>
          <a:prstGeom prst="ellipse">
            <a:avLst/>
          </a:prstGeom>
          <a:solidFill>
            <a:schemeClr val="tx2"/>
          </a:solidFill>
        </p:spPr>
        <p:txBody>
          <a:bodyPr lIns="108000" tIns="108000" rIns="0" bIns="0" anchor="ctr" anchorCtr="0"/>
          <a:lstStyle>
            <a:lvl1pPr algn="l">
              <a:lnSpc>
                <a:spcPct val="90000"/>
              </a:lnSpc>
              <a:spcAft>
                <a:spcPts val="0"/>
              </a:spcAft>
              <a:defRPr sz="11200" b="1" i="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3200"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00" y="8586000"/>
            <a:ext cx="2509632" cy="10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9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24000" y="0"/>
            <a:ext cx="5472000" cy="973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5760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48000" y="3492000"/>
            <a:ext cx="5760000" cy="432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83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8000" y="4644000"/>
            <a:ext cx="9900000" cy="30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922" y="9026901"/>
            <a:ext cx="3032972" cy="518528"/>
          </a:xfrm>
          <a:prstGeom prst="rect">
            <a:avLst/>
          </a:prstGeom>
        </p:spPr>
        <p:txBody>
          <a:bodyPr vert="horz" lIns="129927" tIns="64964" rIns="129927" bIns="6496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E2B2F-E75B-468D-8293-FE421438F738}" type="datetimeFigureOut">
              <a:rPr lang="en-GB" smtClean="0"/>
              <a:pPr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1137" y="9026901"/>
            <a:ext cx="4116176" cy="518528"/>
          </a:xfrm>
          <a:prstGeom prst="rect">
            <a:avLst/>
          </a:prstGeom>
        </p:spPr>
        <p:txBody>
          <a:bodyPr vert="horz" lIns="129927" tIns="64964" rIns="129927" bIns="6496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59864" y="8863200"/>
            <a:ext cx="360041" cy="345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cap="all" baseline="0">
                <a:solidFill>
                  <a:schemeClr val="accent4"/>
                </a:solidFill>
              </a:defRPr>
            </a:lvl1pPr>
          </a:lstStyle>
          <a:p>
            <a:fld id="{BACA8776-5752-47B4-BC87-EA3105DDC0D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00" y="8586000"/>
            <a:ext cx="2509632" cy="10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6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</p:sldLayoutIdLst>
  <p:txStyles>
    <p:titleStyle>
      <a:lvl1pPr algn="l" defTabSz="1299271" rtl="0" eaLnBrk="1" latinLnBrk="0" hangingPunct="1">
        <a:spcBef>
          <a:spcPct val="0"/>
        </a:spcBef>
        <a:buNone/>
        <a:defRPr sz="2400" b="1" i="0" kern="1200" cap="all" baseline="0">
          <a:solidFill>
            <a:srgbClr val="141E28"/>
          </a:solidFill>
          <a:latin typeface="+mj-lt"/>
          <a:ea typeface="+mj-ea"/>
          <a:cs typeface="+mj-cs"/>
        </a:defRPr>
      </a:lvl1pPr>
    </p:titleStyle>
    <p:bodyStyle>
      <a:lvl1pPr marL="0" indent="0" algn="l" defTabSz="1299271" rtl="0" eaLnBrk="1" latinLnBrk="0" hangingPunct="1">
        <a:spcBef>
          <a:spcPts val="0"/>
        </a:spcBef>
        <a:spcAft>
          <a:spcPts val="2400"/>
        </a:spcAft>
        <a:buFont typeface="Arial" panose="020B0604020202020204" pitchFamily="34" charset="0"/>
        <a:buNone/>
        <a:defRPr sz="1600" kern="12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1055658" indent="-406022" algn="l" defTabSz="1299271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624089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2273724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923360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3572995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2631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2266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1902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35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271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906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8542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8177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7813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7448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7084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499225" y="4293592"/>
            <a:ext cx="5076000" cy="1608732"/>
          </a:xfrm>
        </p:spPr>
        <p:txBody>
          <a:bodyPr>
            <a:noAutofit/>
          </a:bodyPr>
          <a:lstStyle/>
          <a:p>
            <a:pPr algn="r" rtl="1"/>
            <a:r>
              <a:rPr lang="ar-SA" dirty="0"/>
              <a:t>جعل الأسواق الرقمية أكثر </a:t>
            </a:r>
            <a:r>
              <a:rPr lang="ar-OM" dirty="0"/>
              <a:t>عدلا</a:t>
            </a:r>
            <a:br>
              <a:rPr lang="ar-SA" dirty="0"/>
            </a:br>
            <a:r>
              <a:rPr lang="ar-SA" dirty="0"/>
              <a:t>#</a:t>
            </a:r>
            <a:r>
              <a:rPr lang="en-US" dirty="0" err="1"/>
              <a:t>BetterDigitalWorld</a:t>
            </a:r>
            <a:br>
              <a:rPr lang="en-US" dirty="0"/>
            </a:br>
            <a:r>
              <a:rPr lang="ar-SA" dirty="0"/>
              <a:t>15 مارس 2018</a:t>
            </a:r>
            <a:endParaRPr lang="en-GB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499225" y="2133352"/>
            <a:ext cx="5292000" cy="2520000"/>
          </a:xfrm>
        </p:spPr>
        <p:txBody>
          <a:bodyPr/>
          <a:lstStyle/>
          <a:p>
            <a:pPr algn="ctr"/>
            <a:r>
              <a:rPr lang="ar-SA" sz="4800" dirty="0"/>
              <a:t>اليوم العالمي لحقوق المستهلك لعام 2018</a:t>
            </a:r>
            <a:endParaRPr lang="en-GB" sz="4800" dirty="0">
              <a:latin typeface="Franklin Gothic Medium" panose="020B0603020102020204" pitchFamily="34" charset="0"/>
            </a:endParaRPr>
          </a:p>
        </p:txBody>
      </p:sp>
      <p:sp useBgFill="1">
        <p:nvSpPr>
          <p:cNvPr id="4" name="Rectangle 3"/>
          <p:cNvSpPr/>
          <p:nvPr/>
        </p:nvSpPr>
        <p:spPr>
          <a:xfrm>
            <a:off x="641309" y="7441424"/>
            <a:ext cx="4786346" cy="1857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425309" y="5326500"/>
            <a:ext cx="4320000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0B85E-AC34-4559-9537-2C45E3B17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77" y="6027291"/>
            <a:ext cx="2885063" cy="2918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45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63044" y="1557288"/>
            <a:ext cx="3600000" cy="2520000"/>
          </a:xfrm>
        </p:spPr>
        <p:txBody>
          <a:bodyPr/>
          <a:lstStyle/>
          <a:p>
            <a:pPr algn="ctr"/>
            <a:r>
              <a:rPr lang="ar-SA" sz="3600" dirty="0">
                <a:solidFill>
                  <a:srgbClr val="FE4F00"/>
                </a:solidFill>
              </a:rPr>
              <a:t>في عام 2017، وجدت أبحاث الاتحاد الأوروبي أن 67٪ من مواقع مقارنة الأسعار كانت مضللة للمستخدمين.</a:t>
            </a:r>
            <a:endParaRPr lang="en-GB" sz="3600" dirty="0">
              <a:solidFill>
                <a:srgbClr val="FE4F00"/>
              </a:solidFill>
              <a:latin typeface="Franklin Gothic Medium" panose="020B06030201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Placeholder 3"/>
          <p:cNvPicPr>
            <a:picLocks noGrp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53" y="3479214"/>
            <a:ext cx="5040000" cy="5040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C70C2-0C60-4ED8-A975-C98C1A3CB4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5" y="6261677"/>
            <a:ext cx="3164969" cy="34261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585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54755" y="549176"/>
            <a:ext cx="5760000" cy="576064"/>
          </a:xfrm>
        </p:spPr>
        <p:txBody>
          <a:bodyPr/>
          <a:lstStyle/>
          <a:p>
            <a:pPr algn="r" rtl="1"/>
            <a:r>
              <a:rPr lang="ar-OM" dirty="0"/>
              <a:t>2.3</a:t>
            </a:r>
            <a:r>
              <a:rPr lang="ar-SA" dirty="0"/>
              <a:t> حماية أفضل عبر</a:t>
            </a:r>
            <a:r>
              <a:rPr lang="en-US" dirty="0"/>
              <a:t> </a:t>
            </a:r>
            <a:r>
              <a:rPr lang="ar-SA" dirty="0"/>
              <a:t>الإنترنت: الانتصاف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498565" y="8512994"/>
            <a:ext cx="271464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54755" y="2452153"/>
            <a:ext cx="6257665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/>
              <a:t>المستهلك</a:t>
            </a:r>
            <a:r>
              <a:rPr lang="ar-OM" sz="2400" dirty="0"/>
              <a:t>و</a:t>
            </a:r>
            <a:r>
              <a:rPr lang="ar-SA" sz="2400" dirty="0"/>
              <a:t>ن بحاجة إلى معرفة أن مشاكلهم مع التسوق عبر الإنترنت يمكن حلها بسهولة.</a:t>
            </a:r>
            <a:endParaRPr lang="en-US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/>
              <a:t>يمكن أن يتفاوت وصول المستهلكين إلى الانتصاف </a:t>
            </a:r>
            <a:r>
              <a:rPr lang="ar-OM" sz="2400" dirty="0"/>
              <a:t>بشكل </a:t>
            </a:r>
            <a:r>
              <a:rPr lang="ar-SA" sz="2400" dirty="0"/>
              <a:t> كبير حسب المنطقة أو البلد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/>
              <a:t>وحتى عندما يكون للمستهلكين الحق في الانتصاف، فإنهم لا يعرفون ذلك دائما. وأظهر مسح أجراه الاتحاد الأوروبي لعام 2015 أن معظم المستهلكين الذين يتسوقون عبر الإنترنت لا يدركون حقوقهم.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A" sz="2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ar-SA" dirty="0"/>
              <a:t>يحتاج تجار التجزئة عبر الإنترنت إلى آليات </a:t>
            </a:r>
            <a:r>
              <a:rPr lang="ar-OM" dirty="0"/>
              <a:t>حل </a:t>
            </a:r>
            <a:r>
              <a:rPr lang="ar-SA" dirty="0"/>
              <a:t>نزاع داخلية قوية يسهل فهمها، في حين يجب على الهيئات التنظيمية العمل عبر الولايات القضائية لدعم حل النزاعات عبر الحدود.</a:t>
            </a:r>
            <a:endParaRPr lang="en-GB" dirty="0"/>
          </a:p>
          <a:p>
            <a:endParaRPr lang="en-GB" dirty="0"/>
          </a:p>
          <a:p>
            <a:pPr>
              <a:buFont typeface="Arial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47647F-52C7-4561-8ABB-096843AE7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7627613"/>
            <a:ext cx="1934584" cy="2094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B17A82-295D-40A5-8A49-9C0C3EF73C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9" b="-394"/>
          <a:stretch/>
        </p:blipFill>
        <p:spPr>
          <a:xfrm>
            <a:off x="7526452" y="-56840"/>
            <a:ext cx="5471998" cy="98529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71233" y="4256881"/>
            <a:ext cx="4976616" cy="3960000"/>
          </a:xfrm>
        </p:spPr>
        <p:txBody>
          <a:bodyPr/>
          <a:lstStyle/>
          <a:p>
            <a:pPr algn="ctr"/>
            <a:r>
              <a:rPr lang="ar-SA" sz="3600" dirty="0"/>
              <a:t>أقل من 10٪ من أعضاء المنظمة العالمية للمستهلك من أفريقيا وأمريكا اللاتينية ومنطقة البحر الكاريبي يقولون أن المستهلكين لديهم إمكانية الحصول على الانتصاف بشكل منتظم</a:t>
            </a:r>
            <a:endParaRPr lang="en-GB" sz="3600" b="1" dirty="0">
              <a:latin typeface="Franklin Gothic Medium" panose="020B06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87F07D-BE54-4FBE-86EA-7F2A3EE9A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5" y="6261678"/>
            <a:ext cx="3164968" cy="34261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8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1845320"/>
            <a:ext cx="7022927" cy="3845818"/>
          </a:xfrm>
        </p:spPr>
        <p:txBody>
          <a:bodyPr>
            <a:no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/>
              <a:t>يمكن لأعضاء المنظمة العالمية للمستهلك اختيار كيفية اتخاذ إجراءات  </a:t>
            </a:r>
            <a:r>
              <a:rPr lang="ar-OM" sz="2400" dirty="0"/>
              <a:t>حول </a:t>
            </a:r>
            <a:r>
              <a:rPr lang="ar-SA" sz="2400" dirty="0"/>
              <a:t>قضايا التجارة الإلكترونية الأكثر أهمية في دولتهم</a:t>
            </a:r>
            <a:endParaRPr lang="ar-SA" sz="24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OM" sz="2400" dirty="0"/>
              <a:t>يمكن ل</a:t>
            </a:r>
            <a:r>
              <a:rPr lang="ar-SA" sz="2400" dirty="0"/>
              <a:t>لأعضاء </a:t>
            </a:r>
            <a:r>
              <a:rPr lang="ar-OM" sz="2400" dirty="0"/>
              <a:t>تنظيم فعاليات تعمل </a:t>
            </a:r>
            <a:r>
              <a:rPr lang="ar-SA" sz="2400" dirty="0"/>
              <a:t>مع وسائل الإعلام المحلية، </a:t>
            </a:r>
            <a:r>
              <a:rPr lang="ar-OM" sz="2400" dirty="0"/>
              <a:t>إ</a:t>
            </a:r>
            <a:r>
              <a:rPr lang="ar-SA" sz="2400" dirty="0"/>
              <a:t>أصد</a:t>
            </a:r>
            <a:r>
              <a:rPr lang="ar-OM" sz="2400" dirty="0"/>
              <a:t>ا</a:t>
            </a:r>
            <a:r>
              <a:rPr lang="ar-SA" sz="2400" dirty="0"/>
              <a:t>ر تقارير، </a:t>
            </a:r>
            <a:r>
              <a:rPr lang="ar-OM" sz="2400" dirty="0"/>
              <a:t>دعوة</a:t>
            </a:r>
            <a:r>
              <a:rPr lang="ar-SA" sz="2400" dirty="0"/>
              <a:t> الحكومات الوطنية والشركات المستهدفة وعقد محادثات مع المستهلكين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/>
              <a:t>سوف تجمع المنظمة العالمية للمستهلك الأنشطة من جميع أنحاء العالم على موقع</a:t>
            </a:r>
            <a:r>
              <a:rPr lang="ar-OM" sz="2400" dirty="0"/>
              <a:t>ه</a:t>
            </a:r>
            <a:r>
              <a:rPr lang="ar-SA" sz="2400" dirty="0"/>
              <a:t>ا، و</a:t>
            </a:r>
            <a:r>
              <a:rPr lang="ar-OM" sz="2400" dirty="0"/>
              <a:t>سيتم </a:t>
            </a:r>
            <a:r>
              <a:rPr lang="ar-SA" sz="2400" dirty="0"/>
              <a:t>عرض صوتنا الجماعي</a:t>
            </a:r>
            <a:r>
              <a:rPr lang="ar-OM" sz="2400" dirty="0"/>
              <a:t> للمزيد من التأثير العالمي</a:t>
            </a:r>
            <a:endParaRPr lang="ar-SA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/>
              <a:t>شارك أعمالك مع الهاشتاج </a:t>
            </a:r>
            <a:r>
              <a:rPr lang="en-US" sz="2400" dirty="0"/>
              <a:t>#</a:t>
            </a:r>
            <a:r>
              <a:rPr lang="en-US" sz="2400" dirty="0" err="1"/>
              <a:t>BetterDigitalWorld</a:t>
            </a:r>
            <a:r>
              <a:rPr lang="en-US" sz="2400" dirty="0"/>
              <a:t> </a:t>
            </a:r>
            <a:r>
              <a:rPr lang="ar-OM" sz="2400" dirty="0"/>
              <a:t> </a:t>
            </a:r>
            <a:r>
              <a:rPr lang="ar-SA" sz="2400" dirty="0"/>
              <a:t>لبناء صورة </a:t>
            </a:r>
            <a:r>
              <a:rPr lang="ar-OM" sz="2400" dirty="0"/>
              <a:t>عالمية توضح الأنشطة في كل منطقة</a:t>
            </a:r>
            <a:r>
              <a:rPr lang="ar-SA" sz="2400" dirty="0"/>
              <a:t>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2259864" y="8863200"/>
            <a:ext cx="360041" cy="345600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21842" y="888307"/>
            <a:ext cx="8451688" cy="678451"/>
          </a:xfrm>
        </p:spPr>
        <p:txBody>
          <a:bodyPr/>
          <a:lstStyle/>
          <a:p>
            <a:pPr algn="ctr"/>
            <a:r>
              <a:rPr lang="ar-SA" dirty="0"/>
              <a:t>ما تستطيع القيام به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1857075" y="9013060"/>
            <a:ext cx="50006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206" y="3096254"/>
            <a:ext cx="3412367" cy="360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A13133-C1DA-4B28-A358-D276B4E7A9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07" y="7627611"/>
            <a:ext cx="1934584" cy="2094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633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2259864" y="8863200"/>
            <a:ext cx="360041" cy="345600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04952" y="1053232"/>
            <a:ext cx="5760000" cy="1080000"/>
          </a:xfrm>
        </p:spPr>
        <p:txBody>
          <a:bodyPr/>
          <a:lstStyle/>
          <a:p>
            <a:pPr algn="r" rtl="1"/>
            <a:r>
              <a:rPr lang="ar-SA" dirty="0"/>
              <a:t>ما هو اليوم العالمي لحقوق المستهلك؟</a:t>
            </a:r>
            <a:endParaRPr lang="ar-SA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3300" y="3561313"/>
            <a:ext cx="5760000" cy="3877986"/>
          </a:xfrm>
        </p:spPr>
        <p:txBody>
          <a:bodyPr>
            <a:normAutofit/>
          </a:bodyPr>
          <a:lstStyle/>
          <a:p>
            <a:pPr algn="r" rtl="1"/>
            <a:r>
              <a:rPr lang="ar-SA" sz="2800" dirty="0"/>
              <a:t>مناسبة سنوية للاحتفال والتأثير والتضامن العالمي داخل حركة المستهلك الدولي.</a:t>
            </a:r>
          </a:p>
          <a:p>
            <a:pPr algn="r" rtl="1"/>
            <a:r>
              <a:rPr lang="ar-SA" sz="2800" dirty="0"/>
              <a:t>ت</a:t>
            </a:r>
            <a:r>
              <a:rPr lang="ar-OM" sz="2800" dirty="0"/>
              <a:t>ت</a:t>
            </a:r>
            <a:r>
              <a:rPr lang="ar-SA" sz="2800" dirty="0"/>
              <a:t>جمع منظمات المستهلكين معا لتسليط الضوء على قضية مهمة للمستهلكين في جميع أنحاء العالم والتوعية بها.</a:t>
            </a:r>
            <a:endParaRPr lang="en-GB" sz="28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GB" dirty="0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626BA9-A74C-4C76-BDB3-745CB4EAEE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7694120"/>
            <a:ext cx="1938798" cy="1961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D96CAA-7658-4370-9710-AFCDD0F67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5344" y="-2"/>
            <a:ext cx="5595109" cy="9739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3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2261600" y="8863200"/>
            <a:ext cx="360000" cy="345600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19846" y="1286640"/>
            <a:ext cx="11305256" cy="1080000"/>
          </a:xfrm>
        </p:spPr>
        <p:txBody>
          <a:bodyPr/>
          <a:lstStyle/>
          <a:p>
            <a:pPr algn="ctr"/>
            <a:r>
              <a:rPr lang="ar-SA" dirty="0"/>
              <a:t>جعل الأسواق الرقمية أكثر عدلا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810593" y="2925440"/>
            <a:ext cx="7570291" cy="4429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ar-SA" dirty="0"/>
              <a:t>فتحت التجارة الإلكترونية مجموعة واسعة من الخيارات للمستهلكين، مما مكنهم من تشكيل الأسواق بطرق جديدة.</a:t>
            </a:r>
            <a:endParaRPr lang="en-US" dirty="0"/>
          </a:p>
          <a:p>
            <a:pPr algn="r"/>
            <a:endParaRPr lang="en-GB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ar-SA" dirty="0"/>
              <a:t>ومع ذلك، هناك مسائل هامة نحتاج إلى معالجتها:</a:t>
            </a:r>
          </a:p>
          <a:p>
            <a:pPr algn="r"/>
            <a:endParaRPr lang="ar-SA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dirty="0"/>
              <a:t>كيف نستطيع الوصول إلى أسواق عادلة وآمنة للجميع؟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dirty="0"/>
              <a:t>كيف يمكننا حماية المستهلكين من الاحتيال على الانترنت؟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dirty="0"/>
              <a:t>كيف يمكننا منع الممارسات التجارية الغيرعادلة وضمان </a:t>
            </a:r>
            <a:r>
              <a:rPr lang="ar-OM" dirty="0"/>
              <a:t>توفر </a:t>
            </a:r>
            <a:r>
              <a:rPr lang="ar-SA" dirty="0"/>
              <a:t>الانتصاف</a:t>
            </a:r>
            <a:r>
              <a:rPr lang="ar-OM" dirty="0"/>
              <a:t> والتعويض</a:t>
            </a:r>
            <a:r>
              <a:rPr lang="ar-SA" dirty="0"/>
              <a:t> عندما تسوء الأمور؟</a:t>
            </a:r>
          </a:p>
          <a:p>
            <a:pPr algn="r" rtl="1">
              <a:buFont typeface="Arial" pitchFamily="34" charset="0"/>
              <a:buChar char="•"/>
            </a:pPr>
            <a:endParaRPr lang="ar-SA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GB" sz="3000" dirty="0"/>
          </a:p>
          <a:p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11857075" y="9013060"/>
            <a:ext cx="50006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D05A8B-FF5B-484D-B97A-0CE4C99AB4AB}"/>
              </a:ext>
            </a:extLst>
          </p:cNvPr>
          <p:cNvSpPr/>
          <p:nvPr/>
        </p:nvSpPr>
        <p:spPr>
          <a:xfrm>
            <a:off x="1521222" y="8505488"/>
            <a:ext cx="286299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5D385C-BD51-4A17-9EBD-D7FE95609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99" y="7655836"/>
            <a:ext cx="1938798" cy="1961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EB86D-060E-4EFD-8753-922F05E5DD78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600" y="4891577"/>
            <a:ext cx="3600000" cy="36000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10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73F98-667E-4C9E-A4B1-A95561083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7905" y="985502"/>
            <a:ext cx="8892000" cy="1080000"/>
          </a:xfrm>
        </p:spPr>
        <p:txBody>
          <a:bodyPr/>
          <a:lstStyle/>
          <a:p>
            <a:pPr algn="ctr"/>
            <a:r>
              <a:rPr lang="ar-SA" sz="4800" dirty="0">
                <a:solidFill>
                  <a:schemeClr val="bg1"/>
                </a:solidFill>
              </a:rPr>
              <a:t>ما الذي نطالب به؟</a:t>
            </a:r>
            <a:endParaRPr lang="en-GB" sz="4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B0FC8D-468C-4E13-A047-64A8CB2DFD1D}"/>
              </a:ext>
            </a:extLst>
          </p:cNvPr>
          <p:cNvSpPr/>
          <p:nvPr/>
        </p:nvSpPr>
        <p:spPr>
          <a:xfrm>
            <a:off x="784216" y="2006512"/>
            <a:ext cx="3600000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AD6835-F4C2-481E-B354-1BE410B74129}"/>
              </a:ext>
            </a:extLst>
          </p:cNvPr>
          <p:cNvSpPr/>
          <p:nvPr/>
        </p:nvSpPr>
        <p:spPr>
          <a:xfrm>
            <a:off x="8614234" y="2025543"/>
            <a:ext cx="3600000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F71FF6-9838-4FB7-90D7-4B1828FA01A3}"/>
              </a:ext>
            </a:extLst>
          </p:cNvPr>
          <p:cNvSpPr/>
          <p:nvPr/>
        </p:nvSpPr>
        <p:spPr>
          <a:xfrm>
            <a:off x="4699225" y="5238083"/>
            <a:ext cx="3600000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A902B-C79E-4B66-8DB6-7C673D994100}"/>
              </a:ext>
            </a:extLst>
          </p:cNvPr>
          <p:cNvSpPr txBox="1"/>
          <p:nvPr/>
        </p:nvSpPr>
        <p:spPr>
          <a:xfrm>
            <a:off x="1252068" y="2565403"/>
            <a:ext cx="2664296" cy="2520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57A7F-1C36-4B13-B286-315726E50EEC}"/>
              </a:ext>
            </a:extLst>
          </p:cNvPr>
          <p:cNvSpPr txBox="1"/>
          <p:nvPr/>
        </p:nvSpPr>
        <p:spPr>
          <a:xfrm>
            <a:off x="1175921" y="3329458"/>
            <a:ext cx="281658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</a:rPr>
              <a:t>الوصول إلى خدمات الإنترنت العادلة والآمنة</a:t>
            </a:r>
            <a:endParaRPr lang="en-GB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CB7DA4-51C3-4139-BFBD-C1450D0504F2}"/>
              </a:ext>
            </a:extLst>
          </p:cNvPr>
          <p:cNvSpPr txBox="1"/>
          <p:nvPr/>
        </p:nvSpPr>
        <p:spPr>
          <a:xfrm>
            <a:off x="5167077" y="6499474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</a:rPr>
              <a:t>العمل ضد الغش والاحتيال</a:t>
            </a:r>
            <a:endParaRPr lang="en-GB" sz="3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ACAA58-083B-4773-974D-65FC4F0182A2}"/>
              </a:ext>
            </a:extLst>
          </p:cNvPr>
          <p:cNvSpPr txBox="1"/>
          <p:nvPr/>
        </p:nvSpPr>
        <p:spPr>
          <a:xfrm>
            <a:off x="9523561" y="3210422"/>
            <a:ext cx="3221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حماية أفضل </a:t>
            </a:r>
          </a:p>
          <a:p>
            <a:r>
              <a:rPr lang="ar-SA" sz="3200" dirty="0">
                <a:solidFill>
                  <a:schemeClr val="bg1"/>
                </a:solidFill>
              </a:rPr>
              <a:t>عبر الإنترنت</a:t>
            </a:r>
            <a:endParaRPr lang="en-GB" sz="3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E40F93-D173-4D80-AE4E-A5FF3ADF12D7}"/>
              </a:ext>
            </a:extLst>
          </p:cNvPr>
          <p:cNvSpPr/>
          <p:nvPr/>
        </p:nvSpPr>
        <p:spPr>
          <a:xfrm>
            <a:off x="126692" y="8258264"/>
            <a:ext cx="4860366" cy="14304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112F80-F65F-4F96-B76A-EFE8604288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5" y="6261678"/>
            <a:ext cx="3164969" cy="342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8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2259864" y="8863200"/>
            <a:ext cx="360041" cy="345600"/>
          </a:xfrm>
        </p:spPr>
        <p:txBody>
          <a:bodyPr/>
          <a:lstStyle/>
          <a:p>
            <a:fld id="{8DFF7C65-1947-4EE2-86A7-B5475E28478E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2290" y="1713674"/>
            <a:ext cx="6874470" cy="678451"/>
          </a:xfrm>
        </p:spPr>
        <p:txBody>
          <a:bodyPr/>
          <a:lstStyle/>
          <a:p>
            <a:pPr algn="r"/>
            <a:r>
              <a:rPr lang="ar-SA" dirty="0"/>
              <a:t>1. الوصول والخيار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8499" y="2655078"/>
            <a:ext cx="6143668" cy="4429156"/>
          </a:xfrm>
        </p:spPr>
        <p:txBody>
          <a:bodyPr>
            <a:noAutofit/>
          </a:bodyPr>
          <a:lstStyle/>
          <a:p>
            <a:pPr algn="r" rtl="1"/>
            <a:r>
              <a:rPr lang="ar-SA" sz="2800" dirty="0"/>
              <a:t>لا يزال نصف سكان العالم غير متصلين بالانترنت، مما يمنعهم </a:t>
            </a:r>
            <a:r>
              <a:rPr lang="ar-OM" sz="2800" dirty="0"/>
              <a:t>من ا</a:t>
            </a:r>
            <a:r>
              <a:rPr lang="ar-SA" sz="2800" dirty="0"/>
              <a:t>لوصول إلى الأسواق الرقمية</a:t>
            </a:r>
          </a:p>
          <a:p>
            <a:pPr algn="r" rtl="1"/>
            <a:r>
              <a:rPr lang="ar-SA" sz="2800" dirty="0"/>
              <a:t>بعض مزودي خدمة الإنترنت يستخدمون ممارسات مثل تحديد البيانات للحد من الوصول بشكل غير عادل.</a:t>
            </a:r>
          </a:p>
          <a:p>
            <a:pPr marL="0" indent="0" algn="r">
              <a:buNone/>
            </a:pPr>
            <a:r>
              <a:rPr lang="ar-SA" sz="2800" dirty="0"/>
              <a:t>ينبغي أن يكون للمستهلكين إمكانية الوصول إلى خدمات الإنترنت بأسعار معقولة وجيدة النوعية ومفتوحة.</a:t>
            </a:r>
            <a:endParaRPr lang="en-GB" sz="26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C3E0F6-6D96-4324-8172-874508B3E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7694120"/>
            <a:ext cx="1938798" cy="1961211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F386755-6034-46B4-B224-7ED08F39E8D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1353" y="1313"/>
            <a:ext cx="5472000" cy="973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7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715249" y="4149576"/>
            <a:ext cx="4896544" cy="3403733"/>
          </a:xfrm>
        </p:spPr>
        <p:txBody>
          <a:bodyPr/>
          <a:lstStyle/>
          <a:p>
            <a:pPr algn="ctr"/>
            <a:r>
              <a:rPr lang="ar-SA" sz="4000" dirty="0"/>
              <a:t>بين عامي 2013 و 2015، </a:t>
            </a:r>
            <a:r>
              <a:rPr lang="ar-OM" sz="4000" dirty="0"/>
              <a:t>كانت</a:t>
            </a:r>
            <a:r>
              <a:rPr lang="ar-SA" sz="4000" dirty="0"/>
              <a:t> </a:t>
            </a:r>
            <a:r>
              <a:rPr lang="ar-OM" sz="4000" dirty="0"/>
              <a:t>قيمة</a:t>
            </a:r>
            <a:r>
              <a:rPr lang="ar-SA" sz="4000" dirty="0"/>
              <a:t> النطاق العريض 1 </a:t>
            </a:r>
            <a:r>
              <a:rPr lang="ar-OM" sz="4000" dirty="0"/>
              <a:t>ج</a:t>
            </a:r>
            <a:r>
              <a:rPr lang="ar-SA" sz="4000" dirty="0"/>
              <a:t>يغابايت وحدها تكلف المواطن الأفريقي 18٪ من دخله الشهري</a:t>
            </a:r>
            <a:endParaRPr lang="en-GB" sz="4000" b="1" dirty="0"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53" y="405160"/>
            <a:ext cx="5040000" cy="504056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5A437-4D09-47AC-985A-764EEA14A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5" y="6261678"/>
            <a:ext cx="3164969" cy="34261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8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65021" y="828087"/>
            <a:ext cx="5760000" cy="1080000"/>
          </a:xfrm>
        </p:spPr>
        <p:txBody>
          <a:bodyPr/>
          <a:lstStyle/>
          <a:p>
            <a:pPr algn="r"/>
            <a:r>
              <a:rPr lang="ar-SA" sz="4000" dirty="0"/>
              <a:t>2. الاحتيال</a:t>
            </a:r>
            <a:endParaRPr lang="en-GB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1101" y="2164570"/>
            <a:ext cx="6433410" cy="4320000"/>
          </a:xfrm>
        </p:spPr>
        <p:txBody>
          <a:bodyPr>
            <a:noAutofit/>
          </a:bodyPr>
          <a:lstStyle/>
          <a:p>
            <a:pPr algn="r" rtl="1"/>
            <a:r>
              <a:rPr lang="ar-SA" sz="2500" dirty="0"/>
              <a:t>نصف الناس الذين لا يتسوقون عبر الانترنت </a:t>
            </a:r>
            <a:r>
              <a:rPr lang="ar-OM" sz="2500" dirty="0"/>
              <a:t>يرجعون ذلك إلى</a:t>
            </a:r>
            <a:r>
              <a:rPr lang="ar-SA" sz="2500" dirty="0"/>
              <a:t> انعدام الثقة</a:t>
            </a:r>
          </a:p>
          <a:p>
            <a:pPr algn="r" rtl="1"/>
            <a:r>
              <a:rPr lang="ar-SA" sz="2500" dirty="0"/>
              <a:t>يمكن للمخادعين أن يد</a:t>
            </a:r>
            <a:r>
              <a:rPr lang="ar-OM" sz="2500" dirty="0"/>
              <a:t>َّ</a:t>
            </a:r>
            <a:r>
              <a:rPr lang="ar-SA" sz="2500" dirty="0"/>
              <a:t>عو أنهم باعة شرعي</a:t>
            </a:r>
            <a:r>
              <a:rPr lang="ar-OM" sz="2500" dirty="0"/>
              <a:t>و</a:t>
            </a:r>
            <a:r>
              <a:rPr lang="ar-SA" sz="2500" dirty="0"/>
              <a:t>ن، ويضعو</a:t>
            </a:r>
            <a:r>
              <a:rPr lang="ar-OM" sz="2500" dirty="0"/>
              <a:t>ا</a:t>
            </a:r>
            <a:r>
              <a:rPr lang="ar-SA" sz="2500" dirty="0"/>
              <a:t> إعلانات وهمية على منصات مشروعة أو </a:t>
            </a:r>
            <a:r>
              <a:rPr lang="ar-OM" sz="2500" dirty="0"/>
              <a:t>القيام ب</a:t>
            </a:r>
            <a:r>
              <a:rPr lang="ar-SA" sz="2500" dirty="0"/>
              <a:t>ا</a:t>
            </a:r>
            <a:r>
              <a:rPr lang="ar-OM" sz="2500" dirty="0"/>
              <a:t>لا</a:t>
            </a:r>
            <a:r>
              <a:rPr lang="ar-SA" sz="2500" dirty="0"/>
              <a:t>حتيال </a:t>
            </a:r>
            <a:r>
              <a:rPr lang="ar-OM" sz="2500" dirty="0"/>
              <a:t>خلال </a:t>
            </a:r>
            <a:r>
              <a:rPr lang="ar-SA" sz="2500" dirty="0"/>
              <a:t>الدفع.</a:t>
            </a:r>
          </a:p>
          <a:p>
            <a:pPr marL="0" indent="0" algn="r" rtl="1">
              <a:buNone/>
            </a:pPr>
            <a:r>
              <a:rPr lang="ar-SA" sz="2500" dirty="0"/>
              <a:t>ينبغي للمنصات أن تسهل الإبلاغ عن هذه الإعلانات الاحتيالية ومنعها، في حين ينبغي</a:t>
            </a:r>
            <a:r>
              <a:rPr lang="ar-OM" sz="2500" dirty="0"/>
              <a:t> على ا</a:t>
            </a:r>
            <a:r>
              <a:rPr lang="ar-SA" sz="2500" dirty="0"/>
              <a:t>لحكومات أن تكفل حماية المستهلك الرقمي كجزء لا يتجزأ من الإطار التنظيمي.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498565" y="8512994"/>
            <a:ext cx="271464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A75CD6-29EB-4761-9C31-4F595793E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7694120"/>
            <a:ext cx="1938798" cy="1961211"/>
          </a:xfrm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7956097-B55A-4B81-9192-3DDC496C2A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715249" y="4256881"/>
            <a:ext cx="4860000" cy="3960000"/>
          </a:xfrm>
        </p:spPr>
        <p:txBody>
          <a:bodyPr/>
          <a:lstStyle/>
          <a:p>
            <a:pPr algn="ctr"/>
            <a:r>
              <a:rPr lang="ar-SA" sz="3600" dirty="0"/>
              <a:t>زاد عدد حالات الغش على الصعيد العالمي بنسبة 19٪ مقارنة بعام 2013. لكل 100 دولار في </a:t>
            </a:r>
            <a:r>
              <a:rPr lang="ar-OM" sz="3600" dirty="0"/>
              <a:t>دورة رأس المال</a:t>
            </a:r>
            <a:r>
              <a:rPr lang="ar-SA" sz="3600" dirty="0"/>
              <a:t>، </a:t>
            </a:r>
            <a:r>
              <a:rPr lang="ar-OM" sz="3600" dirty="0"/>
              <a:t>يحصل المحتالون</a:t>
            </a:r>
            <a:r>
              <a:rPr lang="ar-SA" sz="3600" dirty="0"/>
              <a:t> حاليا </a:t>
            </a:r>
            <a:r>
              <a:rPr lang="ar-OM" sz="3600" dirty="0"/>
              <a:t>على</a:t>
            </a:r>
            <a:r>
              <a:rPr lang="ar-SA" sz="3600" dirty="0"/>
              <a:t> 5.65 سنتا.</a:t>
            </a:r>
            <a:endParaRPr lang="en-GB" sz="3600" b="1" dirty="0">
              <a:latin typeface="Franklin Gothic Medium" panose="020B06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F225B-8765-4B87-95CF-C83AF84C8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5" y="6261677"/>
            <a:ext cx="3164969" cy="34261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8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21CEF12-E357-4428-A9B3-33542A1379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64362" y="755734"/>
            <a:ext cx="5760000" cy="1080000"/>
          </a:xfrm>
        </p:spPr>
        <p:txBody>
          <a:bodyPr/>
          <a:lstStyle/>
          <a:p>
            <a:pPr algn="r" rtl="1"/>
            <a:r>
              <a:rPr lang="ar-OM" sz="4400" dirty="0"/>
              <a:t>1.3</a:t>
            </a:r>
            <a:r>
              <a:rPr lang="ar-SA" sz="4400" dirty="0"/>
              <a:t> حماية أفضل عبر الإنترنت: ممارسات تجارية أكثر عدلا</a:t>
            </a:r>
            <a:endParaRPr lang="en-GB" sz="4200" dirty="0">
              <a:latin typeface="Franklin Gothic Medium" panose="020B0603020102020204" pitchFamily="34" charset="0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D8BD5E2-013A-4213-A263-7DBB72096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617" y="2474364"/>
            <a:ext cx="5760000" cy="4320000"/>
          </a:xfrm>
        </p:spPr>
        <p:txBody>
          <a:bodyPr>
            <a:no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/>
              <a:t>الخوف من الممارسات التجارية الغير العادلة وغير </a:t>
            </a:r>
            <a:r>
              <a:rPr lang="ar-OM" sz="2400" dirty="0"/>
              <a:t>ال</a:t>
            </a:r>
            <a:r>
              <a:rPr lang="ar-SA" sz="2400" dirty="0"/>
              <a:t>واضحة و</a:t>
            </a:r>
            <a:r>
              <a:rPr lang="ar-OM" sz="2400" dirty="0"/>
              <a:t>ال</a:t>
            </a:r>
            <a:r>
              <a:rPr lang="ar-SA" sz="2400" dirty="0"/>
              <a:t>مربكة يمكن أن تضر ثقة المستهلك في التجارة الإلكترونية</a:t>
            </a:r>
            <a:endParaRPr lang="ar-SA" sz="24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/>
              <a:t>بعض تجار التجزئة على الانترنت يستخدمون تقنيات مثل </a:t>
            </a:r>
            <a:r>
              <a:rPr lang="ar-OM" sz="2400" dirty="0"/>
              <a:t>"</a:t>
            </a:r>
            <a:r>
              <a:rPr lang="ar-SA" sz="2400" dirty="0"/>
              <a:t>التسعير بالتنقيط</a:t>
            </a:r>
            <a:r>
              <a:rPr lang="ar-OM" sz="2400" dirty="0"/>
              <a:t>"</a:t>
            </a:r>
            <a:r>
              <a:rPr lang="ar-SA" sz="2400" dirty="0"/>
              <a:t> والتمييز </a:t>
            </a:r>
            <a:r>
              <a:rPr lang="ar-OM" sz="2400" dirty="0"/>
              <a:t>في </a:t>
            </a:r>
            <a:r>
              <a:rPr lang="ar-SA" sz="2400" dirty="0"/>
              <a:t>سعر </a:t>
            </a:r>
            <a:r>
              <a:rPr lang="ar-OM" sz="2400" dirty="0"/>
              <a:t>ا</a:t>
            </a:r>
            <a:r>
              <a:rPr lang="ar-SA" sz="2400" dirty="0"/>
              <a:t>لشحن </a:t>
            </a:r>
            <a:r>
              <a:rPr lang="ar-OM" sz="2400" dirty="0"/>
              <a:t>ل</a:t>
            </a:r>
            <a:r>
              <a:rPr lang="ar-SA" sz="2400" dirty="0"/>
              <a:t>لمستهلكين بشكل غير عادل.</a:t>
            </a:r>
          </a:p>
          <a:p>
            <a:pPr algn="r" rtl="1"/>
            <a:r>
              <a:rPr lang="ar-SA" sz="2400" dirty="0"/>
              <a:t>ينبغي أن يتبع مقدمو الخدمات الرقمية أفضل ممارسات </a:t>
            </a:r>
            <a:r>
              <a:rPr lang="ar-OM" sz="2400" dirty="0"/>
              <a:t>مبادئ </a:t>
            </a:r>
            <a:r>
              <a:rPr lang="ar-SA" sz="2400" dirty="0"/>
              <a:t>الأمم المتحدة التوجيهية لحماية المستهلك، وينبغي أن تلبي أطر حماية المستهلك متطلبات الأمم المتحدة.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2638088" y="8863013"/>
            <a:ext cx="360362" cy="346075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498565" y="8512994"/>
            <a:ext cx="271464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1857075" y="9013060"/>
            <a:ext cx="50006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A103CF-FD0C-45B6-A0FE-263752DDF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07" y="7627611"/>
            <a:ext cx="1934584" cy="2094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6336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Both - CI">
      <a:dk1>
        <a:sysClr val="windowText" lastClr="000000"/>
      </a:dk1>
      <a:lt1>
        <a:sysClr val="window" lastClr="FFFFFF"/>
      </a:lt1>
      <a:dk2>
        <a:srgbClr val="FF5000"/>
      </a:dk2>
      <a:lt2>
        <a:srgbClr val="000000"/>
      </a:lt2>
      <a:accent1>
        <a:srgbClr val="737337"/>
      </a:accent1>
      <a:accent2>
        <a:srgbClr val="FFB919"/>
      </a:accent2>
      <a:accent3>
        <a:srgbClr val="910046"/>
      </a:accent3>
      <a:accent4>
        <a:srgbClr val="141E28"/>
      </a:accent4>
      <a:accent5>
        <a:srgbClr val="007396"/>
      </a:accent5>
      <a:accent6>
        <a:srgbClr val="AFC8C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2753</TotalTime>
  <Words>685</Words>
  <Application>Microsoft Office PowerPoint</Application>
  <PresentationFormat>Custom</PresentationFormat>
  <Paragraphs>70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Franklin Gothic Medium</vt:lpstr>
      <vt:lpstr>Roboto</vt:lpstr>
      <vt:lpstr>Times New Roman</vt:lpstr>
      <vt:lpstr>Office Theme</vt:lpstr>
      <vt:lpstr>اليوم العالمي لحقوق المستهلك لعام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Leela Williams</dc:creator>
  <cp:lastModifiedBy>Lucy Valsamidis</cp:lastModifiedBy>
  <cp:revision>231</cp:revision>
  <dcterms:created xsi:type="dcterms:W3CDTF">2017-02-06T11:32:41Z</dcterms:created>
  <dcterms:modified xsi:type="dcterms:W3CDTF">2018-03-08T15:27:01Z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B55D2704-1F76-4374-A10E-16A5DD7BAF5B</vt:lpwstr>
  </property>
  <property fmtid="{D5CDD505-2E9C-101B-9397-08002B2CF9AE}" pid="3" name="ArticulatePath">
    <vt:lpwstr>World Consumer Rights Day presentation (2)</vt:lpwstr>
  </property>
</Properties>
</file>