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85" r:id="rId2"/>
    <p:sldId id="275" r:id="rId3"/>
    <p:sldId id="268" r:id="rId4"/>
    <p:sldId id="277" r:id="rId5"/>
    <p:sldId id="274" r:id="rId6"/>
    <p:sldId id="280" r:id="rId7"/>
    <p:sldId id="279" r:id="rId8"/>
    <p:sldId id="270" r:id="rId9"/>
    <p:sldId id="284" r:id="rId10"/>
    <p:sldId id="272" r:id="rId11"/>
    <p:sldId id="283" r:id="rId12"/>
    <p:sldId id="286" r:id="rId13"/>
  </p:sldIdLst>
  <p:sldSz cx="12998450" cy="9739313"/>
  <p:notesSz cx="6797675" cy="9928225"/>
  <p:defaultTextStyle>
    <a:defPPr>
      <a:defRPr lang="en-US"/>
    </a:defPPr>
    <a:lvl1pPr marL="0" algn="l" defTabSz="1299271" rtl="0" eaLnBrk="1" latinLnBrk="0" hangingPunct="1">
      <a:defRPr sz="2600" kern="1200">
        <a:solidFill>
          <a:schemeClr val="tx1"/>
        </a:solidFill>
        <a:latin typeface="+mn-lt"/>
        <a:ea typeface="+mn-ea"/>
        <a:cs typeface="+mn-cs"/>
      </a:defRPr>
    </a:lvl1pPr>
    <a:lvl2pPr marL="649635" algn="l" defTabSz="1299271" rtl="0" eaLnBrk="1" latinLnBrk="0" hangingPunct="1">
      <a:defRPr sz="2600" kern="1200">
        <a:solidFill>
          <a:schemeClr val="tx1"/>
        </a:solidFill>
        <a:latin typeface="+mn-lt"/>
        <a:ea typeface="+mn-ea"/>
        <a:cs typeface="+mn-cs"/>
      </a:defRPr>
    </a:lvl2pPr>
    <a:lvl3pPr marL="1299271" algn="l" defTabSz="1299271" rtl="0" eaLnBrk="1" latinLnBrk="0" hangingPunct="1">
      <a:defRPr sz="2600" kern="1200">
        <a:solidFill>
          <a:schemeClr val="tx1"/>
        </a:solidFill>
        <a:latin typeface="+mn-lt"/>
        <a:ea typeface="+mn-ea"/>
        <a:cs typeface="+mn-cs"/>
      </a:defRPr>
    </a:lvl3pPr>
    <a:lvl4pPr marL="1948906" algn="l" defTabSz="1299271" rtl="0" eaLnBrk="1" latinLnBrk="0" hangingPunct="1">
      <a:defRPr sz="2600" kern="1200">
        <a:solidFill>
          <a:schemeClr val="tx1"/>
        </a:solidFill>
        <a:latin typeface="+mn-lt"/>
        <a:ea typeface="+mn-ea"/>
        <a:cs typeface="+mn-cs"/>
      </a:defRPr>
    </a:lvl4pPr>
    <a:lvl5pPr marL="2598542" algn="l" defTabSz="1299271" rtl="0" eaLnBrk="1" latinLnBrk="0" hangingPunct="1">
      <a:defRPr sz="2600" kern="1200">
        <a:solidFill>
          <a:schemeClr val="tx1"/>
        </a:solidFill>
        <a:latin typeface="+mn-lt"/>
        <a:ea typeface="+mn-ea"/>
        <a:cs typeface="+mn-cs"/>
      </a:defRPr>
    </a:lvl5pPr>
    <a:lvl6pPr marL="3248177" algn="l" defTabSz="1299271" rtl="0" eaLnBrk="1" latinLnBrk="0" hangingPunct="1">
      <a:defRPr sz="2600" kern="1200">
        <a:solidFill>
          <a:schemeClr val="tx1"/>
        </a:solidFill>
        <a:latin typeface="+mn-lt"/>
        <a:ea typeface="+mn-ea"/>
        <a:cs typeface="+mn-cs"/>
      </a:defRPr>
    </a:lvl6pPr>
    <a:lvl7pPr marL="3897813" algn="l" defTabSz="1299271" rtl="0" eaLnBrk="1" latinLnBrk="0" hangingPunct="1">
      <a:defRPr sz="2600" kern="1200">
        <a:solidFill>
          <a:schemeClr val="tx1"/>
        </a:solidFill>
        <a:latin typeface="+mn-lt"/>
        <a:ea typeface="+mn-ea"/>
        <a:cs typeface="+mn-cs"/>
      </a:defRPr>
    </a:lvl7pPr>
    <a:lvl8pPr marL="4547448" algn="l" defTabSz="1299271" rtl="0" eaLnBrk="1" latinLnBrk="0" hangingPunct="1">
      <a:defRPr sz="2600" kern="1200">
        <a:solidFill>
          <a:schemeClr val="tx1"/>
        </a:solidFill>
        <a:latin typeface="+mn-lt"/>
        <a:ea typeface="+mn-ea"/>
        <a:cs typeface="+mn-cs"/>
      </a:defRPr>
    </a:lvl8pPr>
    <a:lvl9pPr marL="5197084" algn="l" defTabSz="1299271"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68">
          <p15:clr>
            <a:srgbClr val="A4A3A4"/>
          </p15:clr>
        </p15:guide>
        <p15:guide id="2" pos="409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09" autoAdjust="0"/>
  </p:normalViewPr>
  <p:slideViewPr>
    <p:cSldViewPr>
      <p:cViewPr varScale="1">
        <p:scale>
          <a:sx n="39" d="100"/>
          <a:sy n="39" d="100"/>
        </p:scale>
        <p:origin x="1592" y="24"/>
      </p:cViewPr>
      <p:guideLst>
        <p:guide orient="horz" pos="3068"/>
        <p:guide pos="4094"/>
      </p:guideLst>
    </p:cSldViewPr>
  </p:slideViewPr>
  <p:notesTextViewPr>
    <p:cViewPr>
      <p:scale>
        <a:sx n="1" d="1"/>
        <a:sy n="1" d="1"/>
      </p:scale>
      <p:origin x="0" y="0"/>
    </p:cViewPr>
  </p:notesTextViewPr>
  <p:notesViewPr>
    <p:cSldViewPr>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DA7C66E6-CEB8-4873-BB97-07318AFD44A6}" type="datetimeFigureOut">
              <a:rPr lang="en-GB" smtClean="0"/>
              <a:t>22/02/2018</a:t>
            </a:fld>
            <a:endParaRPr lang="en-GB"/>
          </a:p>
        </p:txBody>
      </p:sp>
      <p:sp>
        <p:nvSpPr>
          <p:cNvPr id="4" name="Slide Image Placeholder 3"/>
          <p:cNvSpPr>
            <a:spLocks noGrp="1" noRot="1" noChangeAspect="1"/>
          </p:cNvSpPr>
          <p:nvPr>
            <p:ph type="sldImg" idx="2"/>
          </p:nvPr>
        </p:nvSpPr>
        <p:spPr>
          <a:xfrm>
            <a:off x="915988" y="744538"/>
            <a:ext cx="4965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B46A4C83-4E03-4BDB-A4FF-01A4CF1E76DA}" type="slidenum">
              <a:rPr lang="en-GB" smtClean="0"/>
              <a:t>‹#›</a:t>
            </a:fld>
            <a:endParaRPr lang="en-GB"/>
          </a:p>
        </p:txBody>
      </p:sp>
    </p:spTree>
    <p:extLst>
      <p:ext uri="{BB962C8B-B14F-4D97-AF65-F5344CB8AC3E}">
        <p14:creationId xmlns:p14="http://schemas.microsoft.com/office/powerpoint/2010/main" val="3675822734"/>
      </p:ext>
    </p:extLst>
  </p:cSld>
  <p:clrMap bg1="lt1" tx1="dk1" bg2="lt2" tx2="dk2" accent1="accent1" accent2="accent2" accent3="accent3" accent4="accent4" accent5="accent5" accent6="accent6" hlink="hlink" folHlink="folHlink"/>
  <p:notesStyle>
    <a:lvl1pPr marL="0" algn="l" defTabSz="1299271" rtl="0" eaLnBrk="1" latinLnBrk="0" hangingPunct="1">
      <a:defRPr sz="1700" kern="1200">
        <a:solidFill>
          <a:schemeClr val="tx1"/>
        </a:solidFill>
        <a:latin typeface="+mn-lt"/>
        <a:ea typeface="+mn-ea"/>
        <a:cs typeface="+mn-cs"/>
      </a:defRPr>
    </a:lvl1pPr>
    <a:lvl2pPr marL="649635" algn="l" defTabSz="1299271" rtl="0" eaLnBrk="1" latinLnBrk="0" hangingPunct="1">
      <a:defRPr sz="1700" kern="1200">
        <a:solidFill>
          <a:schemeClr val="tx1"/>
        </a:solidFill>
        <a:latin typeface="+mn-lt"/>
        <a:ea typeface="+mn-ea"/>
        <a:cs typeface="+mn-cs"/>
      </a:defRPr>
    </a:lvl2pPr>
    <a:lvl3pPr marL="1299271" algn="l" defTabSz="1299271" rtl="0" eaLnBrk="1" latinLnBrk="0" hangingPunct="1">
      <a:defRPr sz="1700" kern="1200">
        <a:solidFill>
          <a:schemeClr val="tx1"/>
        </a:solidFill>
        <a:latin typeface="+mn-lt"/>
        <a:ea typeface="+mn-ea"/>
        <a:cs typeface="+mn-cs"/>
      </a:defRPr>
    </a:lvl3pPr>
    <a:lvl4pPr marL="1948906" algn="l" defTabSz="1299271" rtl="0" eaLnBrk="1" latinLnBrk="0" hangingPunct="1">
      <a:defRPr sz="1700" kern="1200">
        <a:solidFill>
          <a:schemeClr val="tx1"/>
        </a:solidFill>
        <a:latin typeface="+mn-lt"/>
        <a:ea typeface="+mn-ea"/>
        <a:cs typeface="+mn-cs"/>
      </a:defRPr>
    </a:lvl4pPr>
    <a:lvl5pPr marL="2598542" algn="l" defTabSz="1299271" rtl="0" eaLnBrk="1" latinLnBrk="0" hangingPunct="1">
      <a:defRPr sz="1700" kern="1200">
        <a:solidFill>
          <a:schemeClr val="tx1"/>
        </a:solidFill>
        <a:latin typeface="+mn-lt"/>
        <a:ea typeface="+mn-ea"/>
        <a:cs typeface="+mn-cs"/>
      </a:defRPr>
    </a:lvl5pPr>
    <a:lvl6pPr marL="3248177" algn="l" defTabSz="1299271" rtl="0" eaLnBrk="1" latinLnBrk="0" hangingPunct="1">
      <a:defRPr sz="1700" kern="1200">
        <a:solidFill>
          <a:schemeClr val="tx1"/>
        </a:solidFill>
        <a:latin typeface="+mn-lt"/>
        <a:ea typeface="+mn-ea"/>
        <a:cs typeface="+mn-cs"/>
      </a:defRPr>
    </a:lvl6pPr>
    <a:lvl7pPr marL="3897813" algn="l" defTabSz="1299271" rtl="0" eaLnBrk="1" latinLnBrk="0" hangingPunct="1">
      <a:defRPr sz="1700" kern="1200">
        <a:solidFill>
          <a:schemeClr val="tx1"/>
        </a:solidFill>
        <a:latin typeface="+mn-lt"/>
        <a:ea typeface="+mn-ea"/>
        <a:cs typeface="+mn-cs"/>
      </a:defRPr>
    </a:lvl7pPr>
    <a:lvl8pPr marL="4547448" algn="l" defTabSz="1299271" rtl="0" eaLnBrk="1" latinLnBrk="0" hangingPunct="1">
      <a:defRPr sz="1700" kern="1200">
        <a:solidFill>
          <a:schemeClr val="tx1"/>
        </a:solidFill>
        <a:latin typeface="+mn-lt"/>
        <a:ea typeface="+mn-ea"/>
        <a:cs typeface="+mn-cs"/>
      </a:defRPr>
    </a:lvl8pPr>
    <a:lvl9pPr marL="5197084" algn="l" defTabSz="1299271"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wired.com/2015/07/facebook-twitter-really-people-get-new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Who has heard this phrase?  Do you agree?</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And what does it mean? Depends on who you ask….in this session I will talk about why it’s important as a digital issue and as a consumer issue</a:t>
            </a:r>
          </a:p>
          <a:p>
            <a:endParaRPr lang="en-GB" sz="1700" kern="1200" dirty="0">
              <a:solidFill>
                <a:schemeClr val="tx1"/>
              </a:solidFill>
              <a:effectLst/>
              <a:latin typeface="+mn-lt"/>
              <a:ea typeface="+mn-ea"/>
              <a:cs typeface="+mn-cs"/>
            </a:endParaRPr>
          </a:p>
          <a:p>
            <a:pPr marL="285750" indent="-285750">
              <a:buFontTx/>
              <a:buChar char="-"/>
            </a:pPr>
            <a:r>
              <a:rPr lang="en-GB" dirty="0"/>
              <a:t>ISPs</a:t>
            </a:r>
          </a:p>
          <a:p>
            <a:pPr marL="285750" indent="-285750">
              <a:buFontTx/>
              <a:buChar char="-"/>
            </a:pPr>
            <a:r>
              <a:rPr lang="en-GB" dirty="0"/>
              <a:t>Platforms</a:t>
            </a:r>
          </a:p>
          <a:p>
            <a:pPr marL="285750" indent="-285750">
              <a:buFontTx/>
              <a:buChar char="-"/>
            </a:pPr>
            <a:r>
              <a:rPr lang="en-GB" dirty="0"/>
              <a:t>Consumer impact</a:t>
            </a:r>
          </a:p>
          <a:p>
            <a:pPr marL="285750" indent="-285750">
              <a:buFontTx/>
              <a:buChar char="-"/>
            </a:pPr>
            <a:endParaRPr lang="en-GB" dirty="0"/>
          </a:p>
          <a:p>
            <a:pPr marL="285750" indent="-285750">
              <a:buFontTx/>
              <a:buChar char="-"/>
            </a:pPr>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1</a:t>
            </a:fld>
            <a:endParaRPr lang="en-GB"/>
          </a:p>
        </p:txBody>
      </p:sp>
    </p:spTree>
    <p:extLst>
      <p:ext uri="{BB962C8B-B14F-4D97-AF65-F5344CB8AC3E}">
        <p14:creationId xmlns:p14="http://schemas.microsoft.com/office/powerpoint/2010/main" val="314200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ffectLst/>
              </a:rPr>
              <a:t>Central issue is of how regulatory frameworks to protect consumers from harm and promote wellbeing and value can be repurposed to respond effectively to the speed and scale of change that the network effects of digital companies can bring. </a:t>
            </a:r>
          </a:p>
          <a:p>
            <a:endParaRPr lang="en-GB" dirty="0">
              <a:effectLst/>
            </a:endParaRPr>
          </a:p>
          <a:p>
            <a:r>
              <a:rPr lang="en-GB" sz="1700" b="1" kern="1200" dirty="0">
                <a:solidFill>
                  <a:schemeClr val="tx1"/>
                </a:solidFill>
                <a:effectLst/>
                <a:latin typeface="+mn-lt"/>
                <a:ea typeface="+mn-ea"/>
                <a:cs typeface="+mn-cs"/>
              </a:rPr>
              <a:t>Introduce a new angle to expand the debate:</a:t>
            </a:r>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All of these multiple issues would benefit from putting the consumer experience of digital technology and markets at the centre of problem solving.  This would unlock a much more diverse range of options and a greater understanding of the issues and be a focal point around which to convene a diverse range of stakeholders. </a:t>
            </a:r>
          </a:p>
          <a:p>
            <a:r>
              <a:rPr lang="en-GB" sz="1700" kern="1200" dirty="0">
                <a:solidFill>
                  <a:schemeClr val="tx1"/>
                </a:solidFill>
                <a:effectLst/>
                <a:latin typeface="+mn-lt"/>
                <a:ea typeface="+mn-ea"/>
                <a:cs typeface="+mn-cs"/>
              </a:rPr>
              <a:t>This sounds obvious, but to date the existing policy and enforcement split between consumer protection, data protection and competition law has meant the full impact and experience of consumers in the digital economy and society is not always aligned with competition authorities’ other considerations.</a:t>
            </a:r>
          </a:p>
          <a:p>
            <a:endParaRPr lang="en-GB" dirty="0">
              <a:effectLst/>
            </a:endParaRPr>
          </a:p>
          <a:p>
            <a:r>
              <a:rPr lang="en-GB" sz="1700" b="1" kern="1200" dirty="0">
                <a:solidFill>
                  <a:schemeClr val="tx1"/>
                </a:solidFill>
                <a:effectLst/>
                <a:latin typeface="+mn-lt"/>
                <a:ea typeface="+mn-ea"/>
                <a:cs typeface="+mn-cs"/>
              </a:rPr>
              <a:t>Understanding the consumer perspective of lock-in: </a:t>
            </a:r>
            <a:r>
              <a:rPr lang="en-GB" sz="1700" kern="1200" dirty="0">
                <a:solidFill>
                  <a:schemeClr val="tx1"/>
                </a:solidFill>
                <a:effectLst/>
                <a:latin typeface="+mn-lt"/>
                <a:ea typeface="+mn-ea"/>
                <a:cs typeface="+mn-cs"/>
              </a:rPr>
              <a:t>understanding what the network effect feels to a consumer in a social network, or as part of a tech company’s ecosystem can help make interoperability initiatives more effective, by focusing not just on the required technical specifications but on the behaviours that large companies use to entice and keep customers. </a:t>
            </a:r>
          </a:p>
          <a:p>
            <a:endParaRPr lang="en-GB" sz="1700" b="1" kern="1200" dirty="0">
              <a:solidFill>
                <a:schemeClr val="tx1"/>
              </a:solidFill>
              <a:effectLst/>
              <a:latin typeface="+mn-lt"/>
              <a:ea typeface="+mn-ea"/>
              <a:cs typeface="+mn-cs"/>
            </a:endParaRPr>
          </a:p>
          <a:p>
            <a:r>
              <a:rPr lang="en-GB" sz="1700" b="1" kern="1200" dirty="0">
                <a:solidFill>
                  <a:schemeClr val="tx1"/>
                </a:solidFill>
                <a:effectLst/>
                <a:latin typeface="+mn-lt"/>
                <a:ea typeface="+mn-ea"/>
                <a:cs typeface="+mn-cs"/>
              </a:rPr>
              <a:t>Getting started… </a:t>
            </a:r>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We would initially convene competition authorities, consumer protection agencies, incumbent businesses, sectoral regulators with experience of  addressing dominance issues (</a:t>
            </a:r>
            <a:r>
              <a:rPr lang="en-GB" sz="1700" kern="1200" dirty="0" err="1">
                <a:solidFill>
                  <a:schemeClr val="tx1"/>
                </a:solidFill>
                <a:effectLst/>
                <a:latin typeface="+mn-lt"/>
                <a:ea typeface="+mn-ea"/>
                <a:cs typeface="+mn-cs"/>
              </a:rPr>
              <a:t>eg</a:t>
            </a:r>
            <a:r>
              <a:rPr lang="en-GB" sz="1700" kern="1200" dirty="0">
                <a:solidFill>
                  <a:schemeClr val="tx1"/>
                </a:solidFill>
                <a:effectLst/>
                <a:latin typeface="+mn-lt"/>
                <a:ea typeface="+mn-ea"/>
                <a:cs typeface="+mn-cs"/>
              </a:rPr>
              <a:t> Airlines, Banking), standards setters such as the ITU and IETF, behavioural experts who understand the impact of lock in as well as the designers of those systems and can understand how to offset the effects, digital rights and civil rights organisations concerned with particular aspects of competition </a:t>
            </a:r>
            <a:r>
              <a:rPr lang="en-GB" sz="1700" kern="1200" dirty="0" err="1">
                <a:solidFill>
                  <a:schemeClr val="tx1"/>
                </a:solidFill>
                <a:effectLst/>
                <a:latin typeface="+mn-lt"/>
                <a:ea typeface="+mn-ea"/>
                <a:cs typeface="+mn-cs"/>
              </a:rPr>
              <a:t>eg</a:t>
            </a:r>
            <a:r>
              <a:rPr lang="en-GB" sz="1700" kern="1200" dirty="0">
                <a:solidFill>
                  <a:schemeClr val="tx1"/>
                </a:solidFill>
                <a:effectLst/>
                <a:latin typeface="+mn-lt"/>
                <a:ea typeface="+mn-ea"/>
                <a:cs typeface="+mn-cs"/>
              </a:rPr>
              <a:t> Net Neutrality and its importance to maintaining choice and freedom.  </a:t>
            </a:r>
          </a:p>
          <a:p>
            <a:endParaRPr lang="en-GB" dirty="0">
              <a:effectLst/>
            </a:endParaRPr>
          </a:p>
          <a:p>
            <a:r>
              <a:rPr lang="en-GB" sz="1700" b="1" kern="1200" dirty="0">
                <a:solidFill>
                  <a:schemeClr val="tx1"/>
                </a:solidFill>
                <a:effectLst/>
                <a:latin typeface="+mn-lt"/>
                <a:ea typeface="+mn-ea"/>
                <a:cs typeface="+mn-cs"/>
              </a:rPr>
              <a:t> </a:t>
            </a:r>
            <a:endParaRPr lang="en-GB" sz="17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6A4C83-4E03-4BDB-A4FF-01A4CF1E76DA}" type="slidenum">
              <a:rPr lang="en-GB" smtClean="0"/>
              <a:t>10</a:t>
            </a:fld>
            <a:endParaRPr lang="en-GB"/>
          </a:p>
        </p:txBody>
      </p:sp>
    </p:spTree>
    <p:extLst>
      <p:ext uri="{BB962C8B-B14F-4D97-AF65-F5344CB8AC3E}">
        <p14:creationId xmlns:p14="http://schemas.microsoft.com/office/powerpoint/2010/main" val="269658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The impact of a small number of dominant global companies on consumers, and a lack of choice of essential service providers has consumer impact:</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consumers limited to one poor quality broadband service</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subject to cross selling and cross promotion of products or </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privacy tools disappearing from certain app stores.</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The issue could quickly become more profound with the uptake of AI devices in the home or worn on the body combining with other services like shopping, directions and messaging. We are seeing two forces moving in opposite directions -  less companies controlling more data derived from services and devices able to collect more granular data of different types, that continually learn, process and direct consumers choices.  </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This raises key questions of whether it is possible to hold such large companies with global reach to account, both as a regulatory body and as an individual. Authorities are working in pre-digital economy conceptual frameworks, and as a consumer if you don’t like the way a company uses your information it is not always possible to walk away from a service that has become an indispensable  default.   </a:t>
            </a:r>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11</a:t>
            </a:fld>
            <a:endParaRPr lang="en-GB"/>
          </a:p>
        </p:txBody>
      </p:sp>
    </p:spTree>
    <p:extLst>
      <p:ext uri="{BB962C8B-B14F-4D97-AF65-F5344CB8AC3E}">
        <p14:creationId xmlns:p14="http://schemas.microsoft.com/office/powerpoint/2010/main" val="2248561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6A4C83-4E03-4BDB-A4FF-01A4CF1E76DA}" type="slidenum">
              <a:rPr lang="en-GB" smtClean="0"/>
              <a:t>12</a:t>
            </a:fld>
            <a:endParaRPr lang="en-GB"/>
          </a:p>
        </p:txBody>
      </p:sp>
    </p:spTree>
    <p:extLst>
      <p:ext uri="{BB962C8B-B14F-4D97-AF65-F5344CB8AC3E}">
        <p14:creationId xmlns:p14="http://schemas.microsoft.com/office/powerpoint/2010/main" val="2379656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Comes up again and again</a:t>
            </a:r>
          </a:p>
          <a:p>
            <a:r>
              <a:rPr lang="en-GB" sz="1700" kern="1200" dirty="0">
                <a:solidFill>
                  <a:schemeClr val="tx1"/>
                </a:solidFill>
                <a:effectLst/>
                <a:latin typeface="+mn-lt"/>
                <a:ea typeface="+mn-ea"/>
                <a:cs typeface="+mn-cs"/>
              </a:rPr>
              <a:t> </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Healthy competition comes not only from the number of service providers, but also the availability, credibility and comparability of the information they provide to the market, and the ease with which consumers can switch providers. </a:t>
            </a:r>
          </a:p>
        </p:txBody>
      </p:sp>
      <p:sp>
        <p:nvSpPr>
          <p:cNvPr id="4" name="Slide Number Placeholder 3"/>
          <p:cNvSpPr>
            <a:spLocks noGrp="1"/>
          </p:cNvSpPr>
          <p:nvPr>
            <p:ph type="sldNum" sz="quarter" idx="10"/>
          </p:nvPr>
        </p:nvSpPr>
        <p:spPr/>
        <p:txBody>
          <a:bodyPr/>
          <a:lstStyle/>
          <a:p>
            <a:fld id="{B46A4C83-4E03-4BDB-A4FF-01A4CF1E76DA}" type="slidenum">
              <a:rPr lang="en-GB" smtClean="0"/>
              <a:t>2</a:t>
            </a:fld>
            <a:endParaRPr lang="en-GB"/>
          </a:p>
        </p:txBody>
      </p:sp>
    </p:spTree>
    <p:extLst>
      <p:ext uri="{BB962C8B-B14F-4D97-AF65-F5344CB8AC3E}">
        <p14:creationId xmlns:p14="http://schemas.microsoft.com/office/powerpoint/2010/main" val="131117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 </a:t>
            </a:r>
          </a:p>
          <a:p>
            <a:pPr marL="0" marR="0" lvl="0" indent="0" algn="l" defTabSz="1299271" rtl="0" eaLnBrk="1" fontAlgn="auto" latinLnBrk="0" hangingPunct="1">
              <a:lnSpc>
                <a:spcPct val="100000"/>
              </a:lnSpc>
              <a:spcBef>
                <a:spcPts val="0"/>
              </a:spcBef>
              <a:spcAft>
                <a:spcPts val="0"/>
              </a:spcAft>
              <a:buClrTx/>
              <a:buSzTx/>
              <a:buFontTx/>
              <a:buNone/>
              <a:tabLst/>
              <a:defRPr/>
            </a:pPr>
            <a:r>
              <a:rPr lang="en-GB" sz="1800" b="1" dirty="0">
                <a:solidFill>
                  <a:schemeClr val="tx1"/>
                </a:solidFill>
              </a:rPr>
              <a:t>FB Messenger </a:t>
            </a:r>
            <a:r>
              <a:rPr lang="en-GB" sz="1800" dirty="0">
                <a:solidFill>
                  <a:schemeClr val="tx1"/>
                </a:solidFill>
              </a:rPr>
              <a:t>is  top messaging app in 49 countries</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Over half of people in the US get news from either Twitter or Facebook, 2015 </a:t>
            </a:r>
            <a:r>
              <a:rPr lang="en-GB" sz="1700" u="sng" kern="1200" dirty="0">
                <a:solidFill>
                  <a:schemeClr val="tx1"/>
                </a:solidFill>
                <a:effectLst/>
                <a:latin typeface="+mn-lt"/>
                <a:ea typeface="+mn-ea"/>
                <a:cs typeface="+mn-cs"/>
                <a:hlinkClick r:id="rId3"/>
              </a:rPr>
              <a:t>https://www.wired.com/2015/07/facebook-twitter-really-people-get-news/</a:t>
            </a:r>
            <a:r>
              <a:rPr lang="en-GB" sz="1700" kern="1200" dirty="0">
                <a:solidFill>
                  <a:schemeClr val="tx1"/>
                </a:solidFill>
                <a:effectLst/>
                <a:latin typeface="+mn-lt"/>
                <a:ea typeface="+mn-ea"/>
                <a:cs typeface="+mn-cs"/>
              </a:rPr>
              <a:t> </a:t>
            </a:r>
          </a:p>
          <a:p>
            <a:r>
              <a:rPr lang="en-GB" sz="1700" b="0" i="0" u="none" strike="noStrike" kern="1200" dirty="0">
                <a:solidFill>
                  <a:schemeClr val="tx1"/>
                </a:solidFill>
                <a:effectLst/>
                <a:latin typeface="+mn-lt"/>
                <a:ea typeface="+mn-ea"/>
                <a:cs typeface="+mn-cs"/>
              </a:rPr>
              <a:t>Users of all genders, ages, races, demographics, education levels, and household incomes claimed they increasingly got their news on Facebook in 2015 compared to 2013, even as usage of these sites has remained pretty steady overall, according to Pew.</a:t>
            </a:r>
            <a:r>
              <a:rPr lang="en-GB" sz="1700" kern="1200" dirty="0">
                <a:solidFill>
                  <a:schemeClr val="tx1"/>
                </a:solidFill>
                <a:effectLst/>
                <a:latin typeface="+mn-lt"/>
                <a:ea typeface="+mn-ea"/>
                <a:cs typeface="+mn-cs"/>
              </a:rPr>
              <a:t> </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Not creating news but </a:t>
            </a:r>
            <a:r>
              <a:rPr lang="en-GB" sz="1700" kern="1200" dirty="0" err="1">
                <a:solidFill>
                  <a:schemeClr val="tx1"/>
                </a:solidFill>
                <a:effectLst/>
                <a:latin typeface="+mn-lt"/>
                <a:ea typeface="+mn-ea"/>
                <a:cs typeface="+mn-cs"/>
              </a:rPr>
              <a:t>chanelling</a:t>
            </a:r>
            <a:r>
              <a:rPr lang="en-GB" sz="1700" kern="1200" dirty="0">
                <a:solidFill>
                  <a:schemeClr val="tx1"/>
                </a:solidFill>
                <a:effectLst/>
                <a:latin typeface="+mn-lt"/>
                <a:ea typeface="+mn-ea"/>
                <a:cs typeface="+mn-cs"/>
              </a:rPr>
              <a:t> it such a rapid rate to attract attention that pushes stories to the extreme ends of public opinion in a way that wouldn’t have happened with traditional media. Raises question of responsibility: </a:t>
            </a:r>
          </a:p>
          <a:p>
            <a:pPr marL="0" indent="0">
              <a:buFont typeface="Arial" panose="020B0604020202020204" pitchFamily="34" charset="0"/>
              <a:buNone/>
            </a:pPr>
            <a:endParaRPr lang="en-US" dirty="0"/>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"Never since the rise of the printing press have two companies held such a monopoly over the world’s information. Never have such organisations taken so little responsibility for it either," Jon Snow</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B46A4C83-4E03-4BDB-A4FF-01A4CF1E76DA}" type="slidenum">
              <a:rPr lang="en-GB" smtClean="0"/>
              <a:t>3</a:t>
            </a:fld>
            <a:endParaRPr lang="en-GB"/>
          </a:p>
        </p:txBody>
      </p:sp>
    </p:spTree>
    <p:extLst>
      <p:ext uri="{BB962C8B-B14F-4D97-AF65-F5344CB8AC3E}">
        <p14:creationId xmlns:p14="http://schemas.microsoft.com/office/powerpoint/2010/main" val="2379102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Others: </a:t>
            </a:r>
          </a:p>
          <a:p>
            <a:r>
              <a:rPr lang="en-GB" dirty="0"/>
              <a:t>BING 5%</a:t>
            </a:r>
          </a:p>
          <a:p>
            <a:r>
              <a:rPr lang="en-GB" dirty="0"/>
              <a:t>Yahoo 4%</a:t>
            </a:r>
          </a:p>
          <a:p>
            <a:r>
              <a:rPr lang="en-GB" dirty="0"/>
              <a:t>BAIDU 1%</a:t>
            </a:r>
          </a:p>
          <a:p>
            <a:endParaRPr lang="en-GB" dirty="0"/>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4</a:t>
            </a:fld>
            <a:endParaRPr lang="en-GB"/>
          </a:p>
        </p:txBody>
      </p:sp>
    </p:spTree>
    <p:extLst>
      <p:ext uri="{BB962C8B-B14F-4D97-AF65-F5344CB8AC3E}">
        <p14:creationId xmlns:p14="http://schemas.microsoft.com/office/powerpoint/2010/main" val="436236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The impact of a small number of dominant global companies on consumers, and a lack of choice of essential service providers has consumer impact:</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consumers limited to one poor quality broadband service</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subject to cross selling and cross promotion of products or </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privacy tools disappearing from certain app stores.</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The issue could quickly become more profound with the uptake of AI devices in the home or worn on the body combining with other services like shopping, directions and messaging. We are seeing two forces moving in opposite directions -  less companies controlling more data derived from services and devices able to collect more granular data of different types, that continually learn, process and direct consumers choices.  </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This raises key questions of whether it is possible to hold such large companies with global reach to account, both as a regulatory body and as an individual. Authorities are working in pre-digital economy conceptual frameworks, and as a consumer if you don’t like the way a company uses your information it is not always possible to walk away from a service that has become an indispensable  default.   </a:t>
            </a:r>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5</a:t>
            </a:fld>
            <a:endParaRPr lang="en-GB"/>
          </a:p>
        </p:txBody>
      </p:sp>
    </p:spTree>
    <p:extLst>
      <p:ext uri="{BB962C8B-B14F-4D97-AF65-F5344CB8AC3E}">
        <p14:creationId xmlns:p14="http://schemas.microsoft.com/office/powerpoint/2010/main" val="715524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The impact of a small number of dominant global companies on consumers, and a lack of choice of essential service providers has consumer impact:</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consumers limited to one poor quality broadband service</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subject to cross selling and cross promotion of products or </a:t>
            </a:r>
          </a:p>
          <a:p>
            <a:pPr marL="285750" indent="-285750">
              <a:buFont typeface="Arial" panose="020B0604020202020204" pitchFamily="34" charset="0"/>
              <a:buChar char="•"/>
            </a:pPr>
            <a:r>
              <a:rPr lang="en-GB" sz="1700" kern="1200" dirty="0">
                <a:solidFill>
                  <a:schemeClr val="tx1"/>
                </a:solidFill>
                <a:effectLst/>
                <a:latin typeface="+mn-lt"/>
                <a:ea typeface="+mn-ea"/>
                <a:cs typeface="+mn-cs"/>
              </a:rPr>
              <a:t>privacy tools disappearing from certain app stores.</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The issue could quickly become more profound with the uptake of AI devices in the home or worn on the body combining with other services like shopping, directions and messaging. We are seeing two forces moving in opposite directions -  less companies controlling more data derived from services and devices able to collect more granular data of different types, that continually learn, process and direct consumers choices.  </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This raises key questions of whether it is possible to hold such large companies with global reach to account, both as a regulatory body and as an individual. Authorities are working in pre-digital economy conceptual frameworks, and as a consumer if you don’t like the way a company uses your information it is not always possible to walk away from a service that has become an indispensable  default.   </a:t>
            </a:r>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6</a:t>
            </a:fld>
            <a:endParaRPr lang="en-GB"/>
          </a:p>
        </p:txBody>
      </p:sp>
    </p:spTree>
    <p:extLst>
      <p:ext uri="{BB962C8B-B14F-4D97-AF65-F5344CB8AC3E}">
        <p14:creationId xmlns:p14="http://schemas.microsoft.com/office/powerpoint/2010/main" val="3508292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7</a:t>
            </a:fld>
            <a:endParaRPr lang="en-GB"/>
          </a:p>
        </p:txBody>
      </p:sp>
    </p:spTree>
    <p:extLst>
      <p:ext uri="{BB962C8B-B14F-4D97-AF65-F5344CB8AC3E}">
        <p14:creationId xmlns:p14="http://schemas.microsoft.com/office/powerpoint/2010/main" val="1846607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700" kern="1200" dirty="0">
                <a:solidFill>
                  <a:schemeClr val="tx1"/>
                </a:solidFill>
                <a:effectLst/>
                <a:latin typeface="+mn-lt"/>
                <a:ea typeface="+mn-ea"/>
                <a:cs typeface="+mn-cs"/>
              </a:rPr>
              <a:t>Self correcting market concentration: idea that flaccid incumbents will be destroyed by smaller, leaner ones, as has happened in the past. Rests on idea that size isn’t inevitably an advantage as it stops innovation/productivity at some point.</a:t>
            </a:r>
          </a:p>
          <a:p>
            <a:pPr marL="0" indent="0">
              <a:buFont typeface="Arial" panose="020B0604020202020204" pitchFamily="34" charset="0"/>
              <a:buNone/>
            </a:pPr>
            <a:endParaRPr lang="en-GB" sz="1700" kern="1200" dirty="0">
              <a:solidFill>
                <a:schemeClr val="tx1"/>
              </a:solidFill>
              <a:effectLst/>
              <a:latin typeface="+mn-lt"/>
              <a:ea typeface="+mn-ea"/>
              <a:cs typeface="+mn-cs"/>
            </a:endParaRPr>
          </a:p>
          <a:p>
            <a:pPr marL="0" indent="0">
              <a:buFont typeface="Arial" panose="020B0604020202020204" pitchFamily="34" charset="0"/>
              <a:buNone/>
            </a:pPr>
            <a:r>
              <a:rPr lang="en-GB" sz="1700" kern="1200" dirty="0">
                <a:solidFill>
                  <a:schemeClr val="tx1"/>
                </a:solidFill>
                <a:effectLst/>
                <a:latin typeface="+mn-lt"/>
                <a:ea typeface="+mn-ea"/>
                <a:cs typeface="+mn-cs"/>
              </a:rPr>
              <a:t>Not so much the case w digital concentration: </a:t>
            </a:r>
          </a:p>
          <a:p>
            <a:pPr marL="0" indent="0">
              <a:buFont typeface="Arial" panose="020B0604020202020204" pitchFamily="34" charset="0"/>
              <a:buNone/>
            </a:pPr>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The best start-ups keep being scooped up by the big guys, like  Instagram and WhatsApp, now owned by Facebook) and countless others that you haven’t heard of</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Those not bought face high competition and difficult conditions </a:t>
            </a:r>
          </a:p>
          <a:p>
            <a:pPr marL="285750" indent="-285750">
              <a:buFontTx/>
              <a:buChar char="-"/>
            </a:pPr>
            <a:r>
              <a:rPr lang="en-GB" sz="1700" kern="1200" dirty="0">
                <a:solidFill>
                  <a:schemeClr val="tx1"/>
                </a:solidFill>
                <a:effectLst/>
                <a:latin typeface="+mn-lt"/>
                <a:ea typeface="+mn-ea"/>
                <a:cs typeface="+mn-cs"/>
              </a:rPr>
              <a:t>their innovations copied maybe, </a:t>
            </a:r>
            <a:r>
              <a:rPr lang="en-GB" sz="1700" kern="1200" dirty="0" err="1">
                <a:solidFill>
                  <a:schemeClr val="tx1"/>
                </a:solidFill>
                <a:effectLst/>
                <a:latin typeface="+mn-lt"/>
                <a:ea typeface="+mn-ea"/>
                <a:cs typeface="+mn-cs"/>
              </a:rPr>
              <a:t>eg</a:t>
            </a:r>
            <a:r>
              <a:rPr lang="en-GB" sz="1700" kern="1200" dirty="0">
                <a:solidFill>
                  <a:schemeClr val="tx1"/>
                </a:solidFill>
                <a:effectLst/>
                <a:latin typeface="+mn-lt"/>
                <a:ea typeface="+mn-ea"/>
                <a:cs typeface="+mn-cs"/>
              </a:rPr>
              <a:t> Snapchat ‘stories’ to </a:t>
            </a:r>
            <a:r>
              <a:rPr lang="en-GB" sz="1700" kern="1200" dirty="0" err="1">
                <a:solidFill>
                  <a:schemeClr val="tx1"/>
                </a:solidFill>
                <a:effectLst/>
                <a:latin typeface="+mn-lt"/>
                <a:ea typeface="+mn-ea"/>
                <a:cs typeface="+mn-cs"/>
              </a:rPr>
              <a:t>Insta</a:t>
            </a:r>
            <a:endParaRPr lang="en-GB" sz="1700" kern="1200" dirty="0">
              <a:solidFill>
                <a:schemeClr val="tx1"/>
              </a:solidFill>
              <a:effectLst/>
              <a:latin typeface="+mn-lt"/>
              <a:ea typeface="+mn-ea"/>
              <a:cs typeface="+mn-cs"/>
            </a:endParaRPr>
          </a:p>
          <a:p>
            <a:pPr marL="285750" indent="-285750">
              <a:buFontTx/>
              <a:buChar char="-"/>
            </a:pPr>
            <a:r>
              <a:rPr lang="en-GB" sz="1700" kern="1200" dirty="0">
                <a:solidFill>
                  <a:schemeClr val="tx1"/>
                </a:solidFill>
                <a:effectLst/>
                <a:latin typeface="+mn-lt"/>
                <a:ea typeface="+mn-ea"/>
                <a:cs typeface="+mn-cs"/>
              </a:rPr>
              <a:t>created an ecosystem that enriches themselves even when they don’t think of the best ideas first, they run server clouds, app stores, ad networks and control search – all of the things that smaller companies NEED to flourish</a:t>
            </a:r>
          </a:p>
          <a:p>
            <a:pPr marL="285750" indent="-285750">
              <a:buFontTx/>
              <a:buChar char="-"/>
            </a:pPr>
            <a:r>
              <a:rPr lang="en-GB" sz="1700" kern="1200" dirty="0">
                <a:solidFill>
                  <a:schemeClr val="tx1"/>
                </a:solidFill>
                <a:effectLst/>
                <a:latin typeface="+mn-lt"/>
                <a:ea typeface="+mn-ea"/>
                <a:cs typeface="+mn-cs"/>
              </a:rPr>
              <a:t>So many question idea that just as they made best use of tech and invention to develop new services and disrupts markets, so will others. </a:t>
            </a:r>
          </a:p>
          <a:p>
            <a:pPr marL="285750" indent="-285750">
              <a:buFontTx/>
              <a:buChar char="-"/>
            </a:pPr>
            <a:endParaRPr lang="en-GB" sz="1700" kern="1200" dirty="0">
              <a:solidFill>
                <a:schemeClr val="tx1"/>
              </a:solidFill>
              <a:effectLst/>
              <a:latin typeface="+mn-lt"/>
              <a:ea typeface="+mn-ea"/>
              <a:cs typeface="+mn-cs"/>
            </a:endParaRPr>
          </a:p>
          <a:p>
            <a:pPr marL="0" indent="0">
              <a:buFont typeface="Arial" panose="020B0604020202020204" pitchFamily="34" charset="0"/>
              <a:buNone/>
            </a:pPr>
            <a:endParaRPr lang="en-GB" sz="1700" kern="1200" dirty="0">
              <a:solidFill>
                <a:schemeClr val="tx1"/>
              </a:solidFill>
              <a:effectLst/>
              <a:latin typeface="+mn-lt"/>
              <a:ea typeface="+mn-ea"/>
              <a:cs typeface="+mn-cs"/>
            </a:endParaRPr>
          </a:p>
          <a:p>
            <a:pPr marL="0" indent="0">
              <a:buFont typeface="Arial" panose="020B0604020202020204" pitchFamily="34" charset="0"/>
              <a:buNone/>
            </a:pPr>
            <a:r>
              <a:rPr lang="en-GB" sz="1700" kern="1200" dirty="0">
                <a:solidFill>
                  <a:schemeClr val="tx1"/>
                </a:solidFill>
                <a:effectLst/>
                <a:latin typeface="+mn-lt"/>
                <a:ea typeface="+mn-ea"/>
                <a:cs typeface="+mn-cs"/>
              </a:rPr>
              <a:t>Another big reason behind this is that: high-tech companies grow more useful to customers when they attract more users and when they gather ever more data about those users… what’s known as the NETWORK effect </a:t>
            </a:r>
            <a:endParaRPr lang="en-US" dirty="0"/>
          </a:p>
        </p:txBody>
      </p:sp>
      <p:sp>
        <p:nvSpPr>
          <p:cNvPr id="4" name="Slide Number Placeholder 3"/>
          <p:cNvSpPr>
            <a:spLocks noGrp="1"/>
          </p:cNvSpPr>
          <p:nvPr>
            <p:ph type="sldNum" sz="quarter" idx="10"/>
          </p:nvPr>
        </p:nvSpPr>
        <p:spPr/>
        <p:txBody>
          <a:bodyPr/>
          <a:lstStyle/>
          <a:p>
            <a:fld id="{B46A4C83-4E03-4BDB-A4FF-01A4CF1E76DA}" type="slidenum">
              <a:rPr lang="en-GB" smtClean="0"/>
              <a:t>8</a:t>
            </a:fld>
            <a:endParaRPr lang="en-GB"/>
          </a:p>
        </p:txBody>
      </p:sp>
    </p:spTree>
    <p:extLst>
      <p:ext uri="{BB962C8B-B14F-4D97-AF65-F5344CB8AC3E}">
        <p14:creationId xmlns:p14="http://schemas.microsoft.com/office/powerpoint/2010/main" val="292569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kern="1200" dirty="0">
                <a:solidFill>
                  <a:schemeClr val="tx1"/>
                </a:solidFill>
                <a:effectLst/>
                <a:latin typeface="+mn-lt"/>
                <a:ea typeface="+mn-ea"/>
                <a:cs typeface="+mn-cs"/>
              </a:rPr>
              <a:t>Talk about network effect. Of course, always had it, the term was coined at dawn of mass uptake of telephone system.</a:t>
            </a:r>
          </a:p>
          <a:p>
            <a:endParaRPr lang="en-GB" sz="1700" kern="1200" dirty="0">
              <a:solidFill>
                <a:schemeClr val="tx1"/>
              </a:solidFill>
              <a:effectLst/>
              <a:latin typeface="+mn-lt"/>
              <a:ea typeface="+mn-ea"/>
              <a:cs typeface="+mn-cs"/>
            </a:endParaRPr>
          </a:p>
          <a:p>
            <a:r>
              <a:rPr lang="en-GB" sz="1700" kern="1200" dirty="0">
                <a:solidFill>
                  <a:schemeClr val="tx1"/>
                </a:solidFill>
                <a:effectLst/>
                <a:latin typeface="+mn-lt"/>
                <a:ea typeface="+mn-ea"/>
                <a:cs typeface="+mn-cs"/>
              </a:rPr>
              <a:t>But other settings like telecoms are heavily regulated. </a:t>
            </a:r>
          </a:p>
          <a:p>
            <a:endParaRPr lang="en-GB" dirty="0"/>
          </a:p>
        </p:txBody>
      </p:sp>
      <p:sp>
        <p:nvSpPr>
          <p:cNvPr id="4" name="Slide Number Placeholder 3"/>
          <p:cNvSpPr>
            <a:spLocks noGrp="1"/>
          </p:cNvSpPr>
          <p:nvPr>
            <p:ph type="sldNum" sz="quarter" idx="10"/>
          </p:nvPr>
        </p:nvSpPr>
        <p:spPr/>
        <p:txBody>
          <a:bodyPr/>
          <a:lstStyle/>
          <a:p>
            <a:fld id="{B46A4C83-4E03-4BDB-A4FF-01A4CF1E76DA}" type="slidenum">
              <a:rPr lang="en-GB" smtClean="0"/>
              <a:t>9</a:t>
            </a:fld>
            <a:endParaRPr lang="en-GB"/>
          </a:p>
        </p:txBody>
      </p:sp>
    </p:spTree>
    <p:extLst>
      <p:ext uri="{BB962C8B-B14F-4D97-AF65-F5344CB8AC3E}">
        <p14:creationId xmlns:p14="http://schemas.microsoft.com/office/powerpoint/2010/main" val="3357204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Oval 6"/>
          <p:cNvSpPr/>
          <p:nvPr userDrawn="1"/>
        </p:nvSpPr>
        <p:spPr>
          <a:xfrm>
            <a:off x="5598000" y="540000"/>
            <a:ext cx="6876000" cy="687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p:nvPr>
        </p:nvSpPr>
        <p:spPr>
          <a:xfrm>
            <a:off x="6552000" y="5004000"/>
            <a:ext cx="5076000" cy="1152000"/>
          </a:xfrm>
        </p:spPr>
        <p:txBody>
          <a:bodyPr>
            <a:normAutofit/>
          </a:bodyPr>
          <a:lstStyle>
            <a:lvl1pPr marL="0" indent="0" algn="l">
              <a:spcAft>
                <a:spcPts val="0"/>
              </a:spcAft>
              <a:buNone/>
              <a:defRPr sz="2800" baseline="0">
                <a:solidFill>
                  <a:schemeClr val="bg1"/>
                </a:solidFill>
                <a:latin typeface="Bebas Neue Book" pitchFamily="50" charset="0"/>
              </a:defRPr>
            </a:lvl1pPr>
            <a:lvl2pPr marL="649635" indent="0" algn="ctr">
              <a:buNone/>
              <a:defRPr>
                <a:solidFill>
                  <a:schemeClr val="tx1">
                    <a:tint val="75000"/>
                  </a:schemeClr>
                </a:solidFill>
              </a:defRPr>
            </a:lvl2pPr>
            <a:lvl3pPr marL="1299271" indent="0" algn="ctr">
              <a:buNone/>
              <a:defRPr>
                <a:solidFill>
                  <a:schemeClr val="tx1">
                    <a:tint val="75000"/>
                  </a:schemeClr>
                </a:solidFill>
              </a:defRPr>
            </a:lvl3pPr>
            <a:lvl4pPr marL="1948906" indent="0" algn="ctr">
              <a:buNone/>
              <a:defRPr>
                <a:solidFill>
                  <a:schemeClr val="tx1">
                    <a:tint val="75000"/>
                  </a:schemeClr>
                </a:solidFill>
              </a:defRPr>
            </a:lvl4pPr>
            <a:lvl5pPr marL="2598542" indent="0" algn="ctr">
              <a:buNone/>
              <a:defRPr>
                <a:solidFill>
                  <a:schemeClr val="tx1">
                    <a:tint val="75000"/>
                  </a:schemeClr>
                </a:solidFill>
              </a:defRPr>
            </a:lvl5pPr>
            <a:lvl6pPr marL="3248177" indent="0" algn="ctr">
              <a:buNone/>
              <a:defRPr>
                <a:solidFill>
                  <a:schemeClr val="tx1">
                    <a:tint val="75000"/>
                  </a:schemeClr>
                </a:solidFill>
              </a:defRPr>
            </a:lvl6pPr>
            <a:lvl7pPr marL="3897813" indent="0" algn="ctr">
              <a:buNone/>
              <a:defRPr>
                <a:solidFill>
                  <a:schemeClr val="tx1">
                    <a:tint val="75000"/>
                  </a:schemeClr>
                </a:solidFill>
              </a:defRPr>
            </a:lvl7pPr>
            <a:lvl8pPr marL="4547448" indent="0" algn="ctr">
              <a:buNone/>
              <a:defRPr>
                <a:solidFill>
                  <a:schemeClr val="tx1">
                    <a:tint val="75000"/>
                  </a:schemeClr>
                </a:solidFill>
              </a:defRPr>
            </a:lvl8pPr>
            <a:lvl9pPr marL="5197084" indent="0" algn="ctr">
              <a:buNone/>
              <a:defRPr>
                <a:solidFill>
                  <a:schemeClr val="tx1">
                    <a:tint val="75000"/>
                  </a:schemeClr>
                </a:solidFill>
              </a:defRPr>
            </a:lvl9pPr>
          </a:lstStyle>
          <a:p>
            <a:r>
              <a:rPr lang="en-US" dirty="0"/>
              <a:t>Click to edit Master subtitle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t>‹#›</a:t>
            </a:fld>
            <a:endParaRPr lang="en-GB"/>
          </a:p>
        </p:txBody>
      </p:sp>
      <p:sp>
        <p:nvSpPr>
          <p:cNvPr id="2" name="Title 1"/>
          <p:cNvSpPr>
            <a:spLocks noGrp="1"/>
          </p:cNvSpPr>
          <p:nvPr>
            <p:ph type="ctrTitle"/>
          </p:nvPr>
        </p:nvSpPr>
        <p:spPr>
          <a:xfrm>
            <a:off x="6552000" y="2376000"/>
            <a:ext cx="5292000" cy="2520000"/>
          </a:xfrm>
        </p:spPr>
        <p:txBody>
          <a:bodyPr>
            <a:noAutofit/>
          </a:bodyPr>
          <a:lstStyle>
            <a:lvl1pPr>
              <a:lnSpc>
                <a:spcPct val="80000"/>
              </a:lnSpc>
              <a:defRPr sz="6500" baseline="0">
                <a:solidFill>
                  <a:schemeClr val="bg1"/>
                </a:solidFill>
              </a:defRPr>
            </a:lvl1pPr>
          </a:lstStyle>
          <a:p>
            <a:r>
              <a:rPr lang="en-US" dirty="0"/>
              <a:t>Click to edit Master title style</a:t>
            </a:r>
            <a:endParaRPr lang="en-GB" dirty="0"/>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0263" t="21736"/>
          <a:stretch/>
        </p:blipFill>
        <p:spPr>
          <a:xfrm>
            <a:off x="1548000" y="8586000"/>
            <a:ext cx="2524577" cy="1068700"/>
          </a:xfrm>
          <a:prstGeom prst="rect">
            <a:avLst/>
          </a:prstGeom>
        </p:spPr>
      </p:pic>
    </p:spTree>
    <p:extLst>
      <p:ext uri="{BB962C8B-B14F-4D97-AF65-F5344CB8AC3E}">
        <p14:creationId xmlns:p14="http://schemas.microsoft.com/office/powerpoint/2010/main" val="98486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22E2B2F-E75B-468D-8293-FE421438F738}" type="datetimeFigureOut">
              <a:rPr lang="en-GB" smtClean="0"/>
              <a:t>22/02/2018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DFF7C65-1947-4EE2-86A7-B5475E28478E}" type="slidenum">
              <a:rPr lang="en-GB" smtClean="0"/>
              <a:pPr/>
              <a:t>‹#›</a:t>
            </a:fld>
            <a:endParaRPr lang="en-GB" dirty="0"/>
          </a:p>
        </p:txBody>
      </p:sp>
      <p:sp>
        <p:nvSpPr>
          <p:cNvPr id="6" name="TextBox 5"/>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2721731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2E2B2F-E75B-468D-8293-FE421438F738}" type="datetimeFigureOut">
              <a:rPr lang="en-GB" smtClean="0"/>
              <a:t>22/02/2018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endParaRPr lang="en-GB" dirty="0"/>
          </a:p>
          <a:p>
            <a:fld id="{8DFF7C65-1947-4EE2-86A7-B5475E28478E}" type="slidenum">
              <a:rPr lang="en-GB" smtClean="0"/>
              <a:pPr/>
              <a:t>‹#›</a:t>
            </a:fld>
            <a:endParaRPr lang="en-GB" dirty="0"/>
          </a:p>
        </p:txBody>
      </p:sp>
      <p:sp>
        <p:nvSpPr>
          <p:cNvPr id="5" name="TextBox 4"/>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4206623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Slide">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2142000"/>
            <a:ext cx="8676000" cy="5616000"/>
          </a:xfrm>
        </p:spPr>
        <p:txBody>
          <a:bodyPr>
            <a:noAutofit/>
          </a:bodyPr>
          <a:lstStyle>
            <a:lvl1pPr marL="0" indent="0" defTabSz="576000">
              <a:spcBef>
                <a:spcPts val="0"/>
              </a:spcBef>
              <a:spcAft>
                <a:spcPts val="400"/>
              </a:spcAft>
              <a:buSzPct val="120000"/>
              <a:buFont typeface="Arial" panose="020B0604020202020204" pitchFamily="34" charset="0"/>
              <a:buNone/>
              <a:tabLst>
                <a:tab pos="576000" algn="l"/>
              </a:tabLst>
              <a:defRPr sz="3800" baseline="0">
                <a:solidFill>
                  <a:schemeClr val="tx2"/>
                </a:solidFill>
                <a:latin typeface="Bebas Neue Book" pitchFamily="50" charset="0"/>
              </a:defRPr>
            </a:lvl1pPr>
            <a:lvl2pPr>
              <a:defRPr sz="3800">
                <a:solidFill>
                  <a:schemeClr val="tx2"/>
                </a:solidFill>
                <a:latin typeface="Bebas Neue Book" pitchFamily="50" charset="0"/>
              </a:defRPr>
            </a:lvl2pPr>
            <a:lvl3pPr>
              <a:defRPr sz="3800">
                <a:solidFill>
                  <a:schemeClr val="tx2"/>
                </a:solidFill>
                <a:latin typeface="Bebas Neue Book" pitchFamily="50" charset="0"/>
              </a:defRPr>
            </a:lvl3pPr>
            <a:lvl4pPr>
              <a:defRPr sz="3800">
                <a:solidFill>
                  <a:schemeClr val="tx2"/>
                </a:solidFill>
                <a:latin typeface="Bebas Neue Book" pitchFamily="50" charset="0"/>
              </a:defRPr>
            </a:lvl4pPr>
            <a:lvl5pPr>
              <a:defRPr sz="3800">
                <a:solidFill>
                  <a:schemeClr val="tx2"/>
                </a:solidFill>
                <a:latin typeface="Bebas Neue Book"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baseline="0">
                <a:solidFill>
                  <a:schemeClr val="bg1"/>
                </a:solidFill>
              </a:defRPr>
            </a:lvl1pPr>
          </a:lstStyle>
          <a:p>
            <a:fld id="{8DFF7C65-1947-4EE2-86A7-B5475E28478E}" type="slidenum">
              <a:rPr lang="en-GB" smtClean="0"/>
              <a:pPr/>
              <a:t>‹#›</a:t>
            </a:fld>
            <a:endParaRPr lang="en-GB" dirty="0"/>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10263" t="21736"/>
          <a:stretch/>
        </p:blipFill>
        <p:spPr>
          <a:xfrm>
            <a:off x="1548000" y="8586000"/>
            <a:ext cx="2524577" cy="1068700"/>
          </a:xfrm>
          <a:prstGeom prst="rect">
            <a:avLst/>
          </a:prstGeom>
        </p:spPr>
      </p:pic>
      <p:sp>
        <p:nvSpPr>
          <p:cNvPr id="11" name="TextBox 10"/>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bg1"/>
                </a:solidFill>
              </a:rPr>
              <a:t>Page</a:t>
            </a:r>
          </a:p>
        </p:txBody>
      </p:sp>
    </p:spTree>
    <p:extLst>
      <p:ext uri="{BB962C8B-B14F-4D97-AF65-F5344CB8AC3E}">
        <p14:creationId xmlns:p14="http://schemas.microsoft.com/office/powerpoint/2010/main" val="2451354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accent2"/>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pPr/>
              <a:t>‹#›</a:t>
            </a:fld>
            <a:endParaRPr lang="en-GB" dirty="0"/>
          </a:p>
        </p:txBody>
      </p:sp>
      <p:sp>
        <p:nvSpPr>
          <p:cNvPr id="9" name="Picture Placeholder 8"/>
          <p:cNvSpPr>
            <a:spLocks noGrp="1"/>
          </p:cNvSpPr>
          <p:nvPr>
            <p:ph type="pic" sz="quarter" idx="14"/>
          </p:nvPr>
        </p:nvSpPr>
        <p:spPr>
          <a:xfrm>
            <a:off x="5580000" y="2332800"/>
            <a:ext cx="6876000" cy="6876000"/>
          </a:xfrm>
          <a:prstGeom prst="ellipse">
            <a:avLst/>
          </a:prstGeom>
        </p:spPr>
        <p:txBody>
          <a:bodyPr/>
          <a:lstStyle/>
          <a:p>
            <a:endParaRPr lang="en-GB" dirty="0"/>
          </a:p>
        </p:txBody>
      </p:sp>
      <p:sp>
        <p:nvSpPr>
          <p:cNvPr id="11" name="Oval 10"/>
          <p:cNvSpPr/>
          <p:nvPr userDrawn="1"/>
        </p:nvSpPr>
        <p:spPr>
          <a:xfrm>
            <a:off x="540000" y="270000"/>
            <a:ext cx="4860000" cy="48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p:cNvSpPr>
            <a:spLocks noGrp="1"/>
          </p:cNvSpPr>
          <p:nvPr>
            <p:ph type="body" sz="quarter" idx="13"/>
          </p:nvPr>
        </p:nvSpPr>
        <p:spPr>
          <a:xfrm>
            <a:off x="1548000" y="1584000"/>
            <a:ext cx="3600000" cy="2520000"/>
          </a:xfrm>
        </p:spPr>
        <p:txBody>
          <a:bodyPr>
            <a:noAutofit/>
          </a:bodyPr>
          <a:lstStyle>
            <a:lvl1pPr>
              <a:lnSpc>
                <a:spcPct val="90000"/>
              </a:lnSpc>
              <a:defRPr sz="4600" b="1" i="0" cap="all" baseline="0">
                <a:solidFill>
                  <a:schemeClr val="accent2"/>
                </a:solidFill>
                <a:latin typeface="Bebas Neue Bold" pitchFamily="34" charset="0"/>
              </a:defRPr>
            </a:lvl1pPr>
          </a:lstStyle>
          <a:p>
            <a:pPr lvl="0"/>
            <a:r>
              <a:rPr lang="en-US" dirty="0"/>
              <a:t>Click to edit Master text styles</a:t>
            </a:r>
          </a:p>
        </p:txBody>
      </p:sp>
      <p:sp>
        <p:nvSpPr>
          <p:cNvPr id="2" name="Title 1"/>
          <p:cNvSpPr>
            <a:spLocks noGrp="1"/>
          </p:cNvSpPr>
          <p:nvPr>
            <p:ph type="title"/>
          </p:nvPr>
        </p:nvSpPr>
        <p:spPr>
          <a:xfrm>
            <a:off x="1548000" y="1152000"/>
            <a:ext cx="2757600" cy="331200"/>
          </a:xfrm>
        </p:spPr>
        <p:txBody>
          <a:bodyPr/>
          <a:lstStyle>
            <a:lvl1pPr>
              <a:defRPr baseline="0">
                <a:solidFill>
                  <a:schemeClr val="accent4"/>
                </a:solidFill>
              </a:defRPr>
            </a:lvl1pPr>
          </a:lstStyle>
          <a:p>
            <a:r>
              <a:rPr lang="en-US" dirty="0"/>
              <a:t>Click to edit Master title style</a:t>
            </a:r>
            <a:endParaRPr lang="en-GB" dirty="0"/>
          </a:p>
        </p:txBody>
      </p:sp>
      <p:sp>
        <p:nvSpPr>
          <p:cNvPr id="12" name="TextBox 11"/>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100278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Oval 2"/>
          <p:cNvSpPr/>
          <p:nvPr userDrawn="1"/>
        </p:nvSpPr>
        <p:spPr>
          <a:xfrm>
            <a:off x="5580000" y="2332800"/>
            <a:ext cx="6876000" cy="687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t>‹#›</a:t>
            </a:fld>
            <a:endParaRPr lang="en-GB" dirty="0"/>
          </a:p>
        </p:txBody>
      </p:sp>
      <p:sp>
        <p:nvSpPr>
          <p:cNvPr id="8" name="Text Placeholder 7"/>
          <p:cNvSpPr>
            <a:spLocks noGrp="1"/>
          </p:cNvSpPr>
          <p:nvPr>
            <p:ph type="body" sz="quarter" idx="13"/>
          </p:nvPr>
        </p:nvSpPr>
        <p:spPr>
          <a:xfrm>
            <a:off x="6588000" y="4140000"/>
            <a:ext cx="4860000" cy="3960000"/>
          </a:xfrm>
        </p:spPr>
        <p:txBody>
          <a:bodyPr>
            <a:noAutofit/>
          </a:bodyPr>
          <a:lstStyle>
            <a:lvl1pPr>
              <a:lnSpc>
                <a:spcPct val="90000"/>
              </a:lnSpc>
              <a:spcAft>
                <a:spcPts val="0"/>
              </a:spcAft>
              <a:defRPr sz="4600" b="0" i="0" cap="all" baseline="0">
                <a:solidFill>
                  <a:schemeClr val="tx2"/>
                </a:solidFill>
                <a:latin typeface="Bebas Neue Book" pitchFamily="50" charset="0"/>
              </a:defRPr>
            </a:lvl1pPr>
          </a:lstStyle>
          <a:p>
            <a:pPr lvl="0"/>
            <a:r>
              <a:rPr lang="en-US" dirty="0"/>
              <a:t>Click to edit Master text styles</a:t>
            </a:r>
          </a:p>
        </p:txBody>
      </p:sp>
    </p:spTree>
    <p:extLst>
      <p:ext uri="{BB962C8B-B14F-4D97-AF65-F5344CB8AC3E}">
        <p14:creationId xmlns:p14="http://schemas.microsoft.com/office/powerpoint/2010/main" val="261680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Bullets">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4176000"/>
            <a:ext cx="9900000" cy="3060000"/>
          </a:xfrm>
        </p:spPr>
        <p:txBody>
          <a:bodyPr>
            <a:normAutofit/>
          </a:bodyPr>
          <a:lstStyle>
            <a:lvl1pPr marL="216000" indent="-216000">
              <a:spcBef>
                <a:spcPts val="0"/>
              </a:spcBef>
              <a:spcAft>
                <a:spcPts val="1200"/>
              </a:spcAft>
              <a:buSzPct val="100000"/>
              <a:buFont typeface="Arial" panose="020B0604020202020204" pitchFamily="34" charset="0"/>
              <a:buChar char="•"/>
              <a:defRPr sz="2200" baseline="0">
                <a:solidFill>
                  <a:schemeClr val="accent4"/>
                </a:solidFill>
              </a:defRPr>
            </a:lvl1pPr>
            <a:lvl2pPr>
              <a:defRPr sz="2200">
                <a:solidFill>
                  <a:schemeClr val="accent4"/>
                </a:solidFill>
              </a:defRPr>
            </a:lvl2pPr>
            <a:lvl3pPr>
              <a:defRPr sz="2200">
                <a:solidFill>
                  <a:schemeClr val="accent4"/>
                </a:solidFill>
              </a:defRPr>
            </a:lvl3pPr>
            <a:lvl4pPr>
              <a:defRPr sz="2200">
                <a:solidFill>
                  <a:schemeClr val="accent4"/>
                </a:solidFill>
              </a:defRPr>
            </a:lvl4pPr>
            <a:lvl5pPr>
              <a:defRPr sz="2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a:xfrm>
            <a:off x="12261600" y="8863200"/>
            <a:ext cx="360000" cy="345600"/>
          </a:xfrm>
        </p:spPr>
        <p:txBody>
          <a:bodyPr/>
          <a:lstStyle/>
          <a:p>
            <a:fld id="{8DFF7C65-1947-4EE2-86A7-B5475E28478E}" type="slidenum">
              <a:rPr lang="en-GB" smtClean="0"/>
              <a:pPr/>
              <a:t>‹#›</a:t>
            </a:fld>
            <a:endParaRPr lang="en-GB" dirty="0"/>
          </a:p>
        </p:txBody>
      </p:sp>
      <p:sp>
        <p:nvSpPr>
          <p:cNvPr id="8" name="Text Placeholder 7"/>
          <p:cNvSpPr>
            <a:spLocks noGrp="1"/>
          </p:cNvSpPr>
          <p:nvPr>
            <p:ph type="body" sz="quarter" idx="13"/>
          </p:nvPr>
        </p:nvSpPr>
        <p:spPr>
          <a:xfrm>
            <a:off x="1548000" y="1547999"/>
            <a:ext cx="8892000" cy="1080000"/>
          </a:xfrm>
        </p:spPr>
        <p:txBody>
          <a:bodyPr>
            <a:noAutofit/>
          </a:bodyPr>
          <a:lstStyle>
            <a:lvl1pPr>
              <a:lnSpc>
                <a:spcPct val="90000"/>
              </a:lnSpc>
              <a:defRPr sz="4600" b="1" i="0" cap="all" baseline="0">
                <a:solidFill>
                  <a:schemeClr val="tx2"/>
                </a:solidFill>
                <a:latin typeface="Bebas Neue Bold" pitchFamily="34" charset="0"/>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8892000" cy="1080000"/>
          </a:xfrm>
        </p:spPr>
        <p:txBody>
          <a:bodyPr>
            <a:noAutofit/>
          </a:bodyPr>
          <a:lstStyle>
            <a:lvl1pPr>
              <a:lnSpc>
                <a:spcPct val="90000"/>
              </a:lnSpc>
              <a:defRPr sz="4000" baseline="0">
                <a:solidFill>
                  <a:schemeClr val="tx2"/>
                </a:solidFill>
                <a:latin typeface="Bebas Neue Book" pitchFamily="50" charset="0"/>
              </a:defRPr>
            </a:lvl1pPr>
          </a:lstStyle>
          <a:p>
            <a:pPr lvl="0"/>
            <a:r>
              <a:rPr lang="en-US" dirty="0"/>
              <a:t>Click to edit Master text styles</a:t>
            </a:r>
          </a:p>
        </p:txBody>
      </p:sp>
      <p:sp>
        <p:nvSpPr>
          <p:cNvPr id="13" name="TextBox 12"/>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1091096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3 Column">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1548000" y="4788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pPr/>
              <a:t>‹#›</a:t>
            </a:fld>
            <a:endParaRPr lang="en-GB" dirty="0"/>
          </a:p>
        </p:txBody>
      </p:sp>
      <p:sp>
        <p:nvSpPr>
          <p:cNvPr id="8" name="Text Placeholder 7"/>
          <p:cNvSpPr>
            <a:spLocks noGrp="1"/>
          </p:cNvSpPr>
          <p:nvPr>
            <p:ph type="body" sz="quarter" idx="13"/>
          </p:nvPr>
        </p:nvSpPr>
        <p:spPr>
          <a:xfrm>
            <a:off x="1548000" y="1547999"/>
            <a:ext cx="8892000" cy="1080000"/>
          </a:xfrm>
        </p:spPr>
        <p:txBody>
          <a:bodyPr>
            <a:noAutofit/>
          </a:bodyPr>
          <a:lstStyle>
            <a:lvl1pPr>
              <a:lnSpc>
                <a:spcPct val="90000"/>
              </a:lnSpc>
              <a:defRPr sz="4600" b="1" i="0" cap="all" baseline="0">
                <a:solidFill>
                  <a:schemeClr val="tx2"/>
                </a:solidFill>
                <a:latin typeface="Bebas Neue Bold" pitchFamily="34" charset="0"/>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8892000" cy="1440000"/>
          </a:xfrm>
        </p:spPr>
        <p:txBody>
          <a:bodyPr>
            <a:noAutofit/>
          </a:bodyPr>
          <a:lstStyle>
            <a:lvl1pPr>
              <a:lnSpc>
                <a:spcPct val="90000"/>
              </a:lnSpc>
              <a:defRPr sz="4000" baseline="0">
                <a:solidFill>
                  <a:schemeClr val="tx2"/>
                </a:solidFill>
                <a:latin typeface="Bebas Neue Book" pitchFamily="50" charset="0"/>
              </a:defRPr>
            </a:lvl1pPr>
          </a:lstStyle>
          <a:p>
            <a:pPr lvl="0"/>
            <a:r>
              <a:rPr lang="en-US" dirty="0"/>
              <a:t>Click to edit Master text styles</a:t>
            </a:r>
          </a:p>
        </p:txBody>
      </p:sp>
      <p:sp>
        <p:nvSpPr>
          <p:cNvPr id="9" name="Content Placeholder 2"/>
          <p:cNvSpPr>
            <a:spLocks noGrp="1"/>
          </p:cNvSpPr>
          <p:nvPr>
            <p:ph idx="15"/>
          </p:nvPr>
        </p:nvSpPr>
        <p:spPr>
          <a:xfrm>
            <a:off x="4896000" y="4788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2"/>
          <p:cNvSpPr>
            <a:spLocks noGrp="1"/>
          </p:cNvSpPr>
          <p:nvPr>
            <p:ph idx="16"/>
          </p:nvPr>
        </p:nvSpPr>
        <p:spPr>
          <a:xfrm>
            <a:off x="8244000" y="4788000"/>
            <a:ext cx="309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Box 13"/>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3009843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2 Column">
    <p:spTree>
      <p:nvGrpSpPr>
        <p:cNvPr id="1" name=""/>
        <p:cNvGrpSpPr/>
        <p:nvPr/>
      </p:nvGrpSpPr>
      <p:grpSpPr>
        <a:xfrm>
          <a:off x="0" y="0"/>
          <a:ext cx="0" cy="0"/>
          <a:chOff x="0" y="0"/>
          <a:chExt cx="0" cy="0"/>
        </a:xfrm>
      </p:grpSpPr>
      <p:sp>
        <p:nvSpPr>
          <p:cNvPr id="2" name="Title 1"/>
          <p:cNvSpPr>
            <a:spLocks noGrp="1"/>
          </p:cNvSpPr>
          <p:nvPr>
            <p:ph type="title"/>
          </p:nvPr>
        </p:nvSpPr>
        <p:spPr>
          <a:xfrm>
            <a:off x="1548000" y="1188000"/>
            <a:ext cx="5760000" cy="360000"/>
          </a:xfrm>
        </p:spPr>
        <p:txBody>
          <a:bodyPr/>
          <a:lstStyle/>
          <a:p>
            <a:r>
              <a:rPr lang="en-US" dirty="0"/>
              <a:t>Click to edit Master title style</a:t>
            </a:r>
            <a:endParaRPr lang="en-GB" dirty="0"/>
          </a:p>
        </p:txBody>
      </p:sp>
      <p:sp>
        <p:nvSpPr>
          <p:cNvPr id="3" name="Content Placeholder 2"/>
          <p:cNvSpPr>
            <a:spLocks noGrp="1"/>
          </p:cNvSpPr>
          <p:nvPr>
            <p:ph idx="1"/>
          </p:nvPr>
        </p:nvSpPr>
        <p:spPr>
          <a:xfrm>
            <a:off x="1548000" y="4788000"/>
            <a:ext cx="273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pPr/>
              <a:t>‹#›</a:t>
            </a:fld>
            <a:endParaRPr lang="en-GB" dirty="0"/>
          </a:p>
        </p:txBody>
      </p:sp>
      <p:sp>
        <p:nvSpPr>
          <p:cNvPr id="8" name="Text Placeholder 7"/>
          <p:cNvSpPr>
            <a:spLocks noGrp="1"/>
          </p:cNvSpPr>
          <p:nvPr>
            <p:ph type="body" sz="quarter" idx="13"/>
          </p:nvPr>
        </p:nvSpPr>
        <p:spPr>
          <a:xfrm>
            <a:off x="1548000" y="1547999"/>
            <a:ext cx="7200000" cy="1080000"/>
          </a:xfrm>
        </p:spPr>
        <p:txBody>
          <a:bodyPr>
            <a:noAutofit/>
          </a:bodyPr>
          <a:lstStyle>
            <a:lvl1pPr>
              <a:lnSpc>
                <a:spcPct val="90000"/>
              </a:lnSpc>
              <a:defRPr sz="4600" b="1" i="0" cap="all" baseline="0">
                <a:solidFill>
                  <a:schemeClr val="tx2"/>
                </a:solidFill>
                <a:latin typeface="Bebas Neue Bold" pitchFamily="34" charset="0"/>
              </a:defRPr>
            </a:lvl1pPr>
          </a:lstStyle>
          <a:p>
            <a:pPr lvl="0"/>
            <a:r>
              <a:rPr lang="en-US" dirty="0"/>
              <a:t>Click to edit Master text styles</a:t>
            </a:r>
          </a:p>
        </p:txBody>
      </p:sp>
      <p:sp>
        <p:nvSpPr>
          <p:cNvPr id="10" name="Text Placeholder 9"/>
          <p:cNvSpPr>
            <a:spLocks noGrp="1"/>
          </p:cNvSpPr>
          <p:nvPr>
            <p:ph type="body" sz="quarter" idx="14"/>
          </p:nvPr>
        </p:nvSpPr>
        <p:spPr>
          <a:xfrm>
            <a:off x="1548000" y="2736000"/>
            <a:ext cx="7200000" cy="1440000"/>
          </a:xfrm>
        </p:spPr>
        <p:txBody>
          <a:bodyPr>
            <a:noAutofit/>
          </a:bodyPr>
          <a:lstStyle>
            <a:lvl1pPr>
              <a:lnSpc>
                <a:spcPct val="90000"/>
              </a:lnSpc>
              <a:defRPr sz="4000" baseline="0">
                <a:solidFill>
                  <a:schemeClr val="tx2"/>
                </a:solidFill>
                <a:latin typeface="Bebas Neue Book" pitchFamily="50" charset="0"/>
              </a:defRPr>
            </a:lvl1pPr>
          </a:lstStyle>
          <a:p>
            <a:pPr lvl="0"/>
            <a:r>
              <a:rPr lang="en-US" dirty="0"/>
              <a:t>Click to edit Master text styles</a:t>
            </a:r>
          </a:p>
        </p:txBody>
      </p:sp>
      <p:sp>
        <p:nvSpPr>
          <p:cNvPr id="9" name="Content Placeholder 2"/>
          <p:cNvSpPr>
            <a:spLocks noGrp="1"/>
          </p:cNvSpPr>
          <p:nvPr>
            <p:ph idx="15"/>
          </p:nvPr>
        </p:nvSpPr>
        <p:spPr>
          <a:xfrm>
            <a:off x="4536000" y="4788000"/>
            <a:ext cx="2736000" cy="3060000"/>
          </a:xfrm>
        </p:spPr>
        <p:txBody>
          <a:bodyPr>
            <a:normAutofit/>
          </a:bodyPr>
          <a:lstStyle>
            <a:lvl1pPr marL="0" indent="0">
              <a:spcBef>
                <a:spcPts val="0"/>
              </a:spcBef>
              <a:spcAft>
                <a:spcPts val="2400"/>
              </a:spcAft>
              <a:buSzPct val="120000"/>
              <a:buFont typeface="Arial" panose="020B0604020202020204" pitchFamily="34" charset="0"/>
              <a:buNone/>
              <a:defRPr sz="1600" baseline="0"/>
            </a:lvl1pPr>
            <a:lvl2pPr marL="216000" indent="-216000">
              <a:spcBef>
                <a:spcPts val="0"/>
              </a:spcBef>
              <a:buFont typeface="Arial" panose="020B0604020202020204" pitchFamily="34" charset="0"/>
              <a:buChar char="•"/>
              <a:defRPr sz="1600"/>
            </a:lvl2pPr>
            <a:lvl3pPr marL="720000">
              <a:defRPr sz="1600"/>
            </a:lvl3pPr>
            <a:lvl4pPr marL="720000">
              <a:defRPr sz="1600"/>
            </a:lvl4pPr>
            <a:lvl5pPr marL="72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Picture Placeholder 11"/>
          <p:cNvSpPr>
            <a:spLocks noGrp="1"/>
          </p:cNvSpPr>
          <p:nvPr>
            <p:ph type="pic" sz="quarter" idx="16"/>
          </p:nvPr>
        </p:nvSpPr>
        <p:spPr>
          <a:xfrm>
            <a:off x="8604000" y="2736000"/>
            <a:ext cx="3304800" cy="3304800"/>
          </a:xfrm>
          <a:prstGeom prst="ellipse">
            <a:avLst/>
          </a:prstGeom>
        </p:spPr>
        <p:txBody>
          <a:bodyPr/>
          <a:lstStyle/>
          <a:p>
            <a:endParaRPr lang="en-GB"/>
          </a:p>
        </p:txBody>
      </p:sp>
      <p:sp>
        <p:nvSpPr>
          <p:cNvPr id="13" name="TextBox 12"/>
          <p:cNvSpPr txBox="1"/>
          <p:nvPr userDrawn="1"/>
        </p:nvSpPr>
        <p:spPr>
          <a:xfrm>
            <a:off x="11971873" y="9024134"/>
            <a:ext cx="360000" cy="184666"/>
          </a:xfrm>
          <a:prstGeom prst="rect">
            <a:avLst/>
          </a:prstGeom>
          <a:noFill/>
        </p:spPr>
        <p:txBody>
          <a:bodyPr wrap="square" lIns="0" tIns="0" rIns="0" bIns="0" rtlCol="0" anchor="b" anchorCtr="0">
            <a:spAutoFit/>
          </a:bodyPr>
          <a:lstStyle/>
          <a:p>
            <a:r>
              <a:rPr lang="en-GB" sz="1200" cap="all" baseline="0" dirty="0">
                <a:solidFill>
                  <a:schemeClr val="accent4"/>
                </a:solidFill>
              </a:rPr>
              <a:t>Page</a:t>
            </a:r>
          </a:p>
        </p:txBody>
      </p:sp>
    </p:spTree>
    <p:extLst>
      <p:ext uri="{BB962C8B-B14F-4D97-AF65-F5344CB8AC3E}">
        <p14:creationId xmlns:p14="http://schemas.microsoft.com/office/powerpoint/2010/main" val="814382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 Bullet +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7524000" y="0"/>
            <a:ext cx="5472000" cy="9738000"/>
          </a:xfrm>
        </p:spPr>
        <p:txBody>
          <a:bodyPr/>
          <a:lstStyle/>
          <a:p>
            <a:endParaRPr lang="en-GB" dirty="0"/>
          </a:p>
        </p:txBody>
      </p:sp>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pPr/>
              <a:t>‹#›</a:t>
            </a:fld>
            <a:endParaRPr lang="en-GB" dirty="0"/>
          </a:p>
        </p:txBody>
      </p:sp>
      <p:sp>
        <p:nvSpPr>
          <p:cNvPr id="8" name="Text Placeholder 7"/>
          <p:cNvSpPr>
            <a:spLocks noGrp="1"/>
          </p:cNvSpPr>
          <p:nvPr>
            <p:ph type="body" sz="quarter" idx="13"/>
          </p:nvPr>
        </p:nvSpPr>
        <p:spPr>
          <a:xfrm>
            <a:off x="1548000" y="1547999"/>
            <a:ext cx="5760000" cy="1080000"/>
          </a:xfrm>
        </p:spPr>
        <p:txBody>
          <a:bodyPr>
            <a:noAutofit/>
          </a:bodyPr>
          <a:lstStyle>
            <a:lvl1pPr>
              <a:lnSpc>
                <a:spcPct val="90000"/>
              </a:lnSpc>
              <a:defRPr sz="4600" b="1" i="0" cap="all" baseline="0">
                <a:solidFill>
                  <a:schemeClr val="tx2"/>
                </a:solidFill>
                <a:latin typeface="Bebas Neue Bold" pitchFamily="34" charset="0"/>
              </a:defRPr>
            </a:lvl1pPr>
          </a:lstStyle>
          <a:p>
            <a:pPr lvl="0"/>
            <a:r>
              <a:rPr lang="en-US" dirty="0"/>
              <a:t>Click to edit Master text styles</a:t>
            </a:r>
          </a:p>
        </p:txBody>
      </p:sp>
      <p:sp>
        <p:nvSpPr>
          <p:cNvPr id="11" name="Content Placeholder 2"/>
          <p:cNvSpPr>
            <a:spLocks noGrp="1"/>
          </p:cNvSpPr>
          <p:nvPr>
            <p:ph idx="1"/>
          </p:nvPr>
        </p:nvSpPr>
        <p:spPr>
          <a:xfrm>
            <a:off x="1548000" y="2880000"/>
            <a:ext cx="5760000" cy="5040000"/>
          </a:xfrm>
        </p:spPr>
        <p:txBody>
          <a:bodyPr>
            <a:normAutofit/>
          </a:bodyPr>
          <a:lstStyle>
            <a:lvl1pPr marL="216000" indent="-216000">
              <a:lnSpc>
                <a:spcPct val="150000"/>
              </a:lnSpc>
              <a:spcBef>
                <a:spcPts val="0"/>
              </a:spcBef>
              <a:spcAft>
                <a:spcPts val="1200"/>
              </a:spcAft>
              <a:buSzPct val="120000"/>
              <a:buFont typeface="Arial" panose="020B0604020202020204" pitchFamily="34" charset="0"/>
              <a:buChar char="•"/>
              <a:defRPr sz="2200" baseline="0"/>
            </a:lvl1pPr>
            <a:lvl2pPr>
              <a:defRPr sz="2200"/>
            </a:lvl2pPr>
            <a:lvl3pPr>
              <a:defRPr sz="2200"/>
            </a:lvl3pPr>
            <a:lvl4pPr>
              <a:defRPr sz="2200"/>
            </a:lvl4pPr>
            <a:lvl5pPr>
              <a:defRPr sz="2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4"/>
          <p:cNvSpPr>
            <a:spLocks noGrp="1"/>
          </p:cNvSpPr>
          <p:nvPr>
            <p:ph type="body" sz="quarter" idx="15" hasCustomPrompt="1"/>
          </p:nvPr>
        </p:nvSpPr>
        <p:spPr>
          <a:xfrm>
            <a:off x="8604000" y="2764800"/>
            <a:ext cx="3304800" cy="3304800"/>
          </a:xfrm>
          <a:prstGeom prst="ellipse">
            <a:avLst/>
          </a:prstGeom>
          <a:solidFill>
            <a:schemeClr val="tx2"/>
          </a:solidFill>
        </p:spPr>
        <p:txBody>
          <a:bodyPr lIns="108000" tIns="108000" rIns="0" bIns="0" anchor="ctr" anchorCtr="0"/>
          <a:lstStyle>
            <a:lvl1pPr algn="l">
              <a:lnSpc>
                <a:spcPct val="70000"/>
              </a:lnSpc>
              <a:spcAft>
                <a:spcPts val="0"/>
              </a:spcAft>
              <a:defRPr sz="11200" b="1" i="0" baseline="0">
                <a:solidFill>
                  <a:schemeClr val="bg1"/>
                </a:solidFill>
                <a:latin typeface="Bebas Neue Bold" pitchFamily="34" charset="0"/>
              </a:defRPr>
            </a:lvl1pPr>
            <a:lvl2pPr marL="0" indent="0" algn="l">
              <a:spcBef>
                <a:spcPts val="0"/>
              </a:spcBef>
              <a:buNone/>
              <a:defRPr sz="3200" cap="all" baseline="0">
                <a:solidFill>
                  <a:schemeClr val="accent4"/>
                </a:solidFill>
                <a:latin typeface="Bebas Neue Book" pitchFamily="50" charset="0"/>
              </a:defRPr>
            </a:lvl2pPr>
          </a:lstStyle>
          <a:p>
            <a:pPr lvl="0"/>
            <a:r>
              <a:rPr lang="en-US" dirty="0"/>
              <a:t>XX%</a:t>
            </a:r>
          </a:p>
          <a:p>
            <a:pPr lvl="1"/>
            <a:r>
              <a:rPr lang="en-US" dirty="0"/>
              <a:t>Second level</a:t>
            </a:r>
          </a:p>
        </p:txBody>
      </p:sp>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val="0"/>
              </a:ext>
            </a:extLst>
          </a:blip>
          <a:srcRect l="10794" t="21599"/>
          <a:stretch/>
        </p:blipFill>
        <p:spPr>
          <a:xfrm>
            <a:off x="1548000" y="8586000"/>
            <a:ext cx="2509632" cy="1070562"/>
          </a:xfrm>
          <a:prstGeom prst="rect">
            <a:avLst/>
          </a:prstGeom>
        </p:spPr>
      </p:pic>
      <p:sp>
        <p:nvSpPr>
          <p:cNvPr id="23" name="Text Placeholder 6"/>
          <p:cNvSpPr>
            <a:spLocks noGrp="1"/>
          </p:cNvSpPr>
          <p:nvPr>
            <p:ph type="body" sz="quarter" idx="16"/>
          </p:nvPr>
        </p:nvSpPr>
        <p:spPr>
          <a:xfrm>
            <a:off x="11971873" y="9025200"/>
            <a:ext cx="360000" cy="183600"/>
          </a:xfrm>
        </p:spPr>
        <p:txBody>
          <a:bodyPr/>
          <a:lstStyle>
            <a:lvl1pPr>
              <a:defRPr sz="1200" cap="all" baseline="0">
                <a:solidFill>
                  <a:schemeClr val="accent4"/>
                </a:solidFill>
                <a:latin typeface="Bebas Neue Regular" pitchFamily="50" charset="0"/>
              </a:defRPr>
            </a:lvl1pPr>
          </a:lstStyle>
          <a:p>
            <a:pPr lvl="0"/>
            <a:r>
              <a:rPr lang="en-US" dirty="0"/>
              <a:t>Click to edit Master text styles</a:t>
            </a:r>
          </a:p>
        </p:txBody>
      </p:sp>
    </p:spTree>
    <p:extLst>
      <p:ext uri="{BB962C8B-B14F-4D97-AF65-F5344CB8AC3E}">
        <p14:creationId xmlns:p14="http://schemas.microsoft.com/office/powerpoint/2010/main" val="2503397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13" name="Picture Placeholder 12"/>
          <p:cNvSpPr>
            <a:spLocks noGrp="1"/>
          </p:cNvSpPr>
          <p:nvPr>
            <p:ph type="pic" sz="quarter" idx="14"/>
          </p:nvPr>
        </p:nvSpPr>
        <p:spPr>
          <a:xfrm>
            <a:off x="7524000" y="0"/>
            <a:ext cx="5472000" cy="9738000"/>
          </a:xfrm>
        </p:spPr>
        <p:txBody>
          <a:bodyPr/>
          <a:lstStyle/>
          <a:p>
            <a:endParaRPr lang="en-GB" dirty="0"/>
          </a:p>
        </p:txBody>
      </p:sp>
      <p:sp>
        <p:nvSpPr>
          <p:cNvPr id="2" name="Title 1"/>
          <p:cNvSpPr>
            <a:spLocks noGrp="1"/>
          </p:cNvSpPr>
          <p:nvPr>
            <p:ph type="title"/>
          </p:nvPr>
        </p:nvSpPr>
        <p:spPr>
          <a:xfrm>
            <a:off x="1548000" y="1188000"/>
            <a:ext cx="5760000" cy="360000"/>
          </a:xfrm>
        </p:spPr>
        <p:txBody>
          <a:bodyPr/>
          <a:lstStyle>
            <a:lvl1pPr>
              <a:defRPr baseline="0">
                <a:solidFill>
                  <a:schemeClr val="accent4"/>
                </a:solidFill>
              </a:defRPr>
            </a:lvl1pPr>
          </a:lstStyle>
          <a:p>
            <a:r>
              <a:rPr lang="en-US" dirty="0"/>
              <a:t>Click to edit Master title style</a:t>
            </a:r>
            <a:endParaRPr lang="en-GB" dirty="0"/>
          </a:p>
        </p:txBody>
      </p:sp>
      <p:sp>
        <p:nvSpPr>
          <p:cNvPr id="4" name="Date Placeholder 3"/>
          <p:cNvSpPr>
            <a:spLocks noGrp="1"/>
          </p:cNvSpPr>
          <p:nvPr>
            <p:ph type="dt" sz="half" idx="10"/>
          </p:nvPr>
        </p:nvSpPr>
        <p:spPr/>
        <p:txBody>
          <a:bodyPr/>
          <a:lstStyle/>
          <a:p>
            <a:fld id="{622E2B2F-E75B-468D-8293-FE421438F738}" type="datetimeFigureOut">
              <a:rPr lang="en-GB" smtClean="0"/>
              <a:t>22/02/2018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DFF7C65-1947-4EE2-86A7-B5475E28478E}" type="slidenum">
              <a:rPr lang="en-GB" smtClean="0"/>
              <a:pPr/>
              <a:t>‹#›</a:t>
            </a:fld>
            <a:endParaRPr lang="en-GB" dirty="0"/>
          </a:p>
        </p:txBody>
      </p:sp>
      <p:sp>
        <p:nvSpPr>
          <p:cNvPr id="8" name="Text Placeholder 7"/>
          <p:cNvSpPr>
            <a:spLocks noGrp="1"/>
          </p:cNvSpPr>
          <p:nvPr>
            <p:ph type="body" sz="quarter" idx="13"/>
          </p:nvPr>
        </p:nvSpPr>
        <p:spPr>
          <a:xfrm>
            <a:off x="1548000" y="1547999"/>
            <a:ext cx="5760000" cy="1080000"/>
          </a:xfrm>
        </p:spPr>
        <p:txBody>
          <a:bodyPr>
            <a:noAutofit/>
          </a:bodyPr>
          <a:lstStyle>
            <a:lvl1pPr>
              <a:lnSpc>
                <a:spcPct val="90000"/>
              </a:lnSpc>
              <a:defRPr sz="4600" b="1" i="0" cap="all" baseline="0">
                <a:solidFill>
                  <a:schemeClr val="tx2"/>
                </a:solidFill>
                <a:latin typeface="Bebas Neue Bold" pitchFamily="34" charset="0"/>
              </a:defRPr>
            </a:lvl1pPr>
          </a:lstStyle>
          <a:p>
            <a:pPr lvl="0"/>
            <a:r>
              <a:rPr lang="en-US" dirty="0"/>
              <a:t>Click to edit Master text styles</a:t>
            </a:r>
          </a:p>
        </p:txBody>
      </p:sp>
      <p:sp>
        <p:nvSpPr>
          <p:cNvPr id="11" name="Content Placeholder 2"/>
          <p:cNvSpPr>
            <a:spLocks noGrp="1"/>
          </p:cNvSpPr>
          <p:nvPr>
            <p:ph idx="1"/>
          </p:nvPr>
        </p:nvSpPr>
        <p:spPr>
          <a:xfrm>
            <a:off x="1548000" y="2700000"/>
            <a:ext cx="5760000" cy="4320000"/>
          </a:xfrm>
        </p:spPr>
        <p:txBody>
          <a:bodyPr>
            <a:normAutofit/>
          </a:bodyPr>
          <a:lstStyle>
            <a:lvl1pPr marL="0" indent="0">
              <a:lnSpc>
                <a:spcPct val="100000"/>
              </a:lnSpc>
              <a:spcBef>
                <a:spcPts val="0"/>
              </a:spcBef>
              <a:spcAft>
                <a:spcPts val="2400"/>
              </a:spcAft>
              <a:buSzPct val="120000"/>
              <a:buFont typeface="Arial" panose="020B0604020202020204" pitchFamily="34" charset="0"/>
              <a:buNone/>
              <a:defRPr sz="1600" baseline="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6"/>
          <p:cNvSpPr>
            <a:spLocks noGrp="1"/>
          </p:cNvSpPr>
          <p:nvPr>
            <p:ph type="body" sz="quarter" idx="15"/>
          </p:nvPr>
        </p:nvSpPr>
        <p:spPr>
          <a:xfrm>
            <a:off x="11971873" y="9025200"/>
            <a:ext cx="360000" cy="183600"/>
          </a:xfrm>
        </p:spPr>
        <p:txBody>
          <a:bodyPr/>
          <a:lstStyle>
            <a:lvl1pPr>
              <a:defRPr sz="1200" cap="all" baseline="0">
                <a:solidFill>
                  <a:schemeClr val="accent4"/>
                </a:solidFill>
                <a:latin typeface="Bebas Neue Regular" pitchFamily="50" charset="0"/>
              </a:defRPr>
            </a:lvl1pPr>
          </a:lstStyle>
          <a:p>
            <a:pPr lvl="0"/>
            <a:r>
              <a:rPr lang="en-US" dirty="0"/>
              <a:t>Click to edit Master text styles</a:t>
            </a:r>
          </a:p>
        </p:txBody>
      </p:sp>
    </p:spTree>
    <p:extLst>
      <p:ext uri="{BB962C8B-B14F-4D97-AF65-F5344CB8AC3E}">
        <p14:creationId xmlns:p14="http://schemas.microsoft.com/office/powerpoint/2010/main" val="4034835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48000" y="1188000"/>
            <a:ext cx="5760000" cy="360000"/>
          </a:xfrm>
          <a:prstGeom prst="rect">
            <a:avLst/>
          </a:prstGeom>
        </p:spPr>
        <p:txBody>
          <a:bodyPr vert="horz" lIns="0" tIns="0" rIns="0" bIns="0" rtlCol="0" anchor="t" anchorCtr="0">
            <a:normAutofit/>
          </a:bodyPr>
          <a:lstStyle/>
          <a:p>
            <a:r>
              <a:rPr lang="en-US" dirty="0"/>
              <a:t>Section title</a:t>
            </a:r>
            <a:endParaRPr lang="en-GB" dirty="0"/>
          </a:p>
        </p:txBody>
      </p:sp>
      <p:sp>
        <p:nvSpPr>
          <p:cNvPr id="3" name="Text Placeholder 2"/>
          <p:cNvSpPr>
            <a:spLocks noGrp="1"/>
          </p:cNvSpPr>
          <p:nvPr>
            <p:ph type="body" idx="1"/>
          </p:nvPr>
        </p:nvSpPr>
        <p:spPr>
          <a:xfrm>
            <a:off x="1548000" y="4644000"/>
            <a:ext cx="9900000" cy="30600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49922" y="9026901"/>
            <a:ext cx="3032972" cy="518528"/>
          </a:xfrm>
          <a:prstGeom prst="rect">
            <a:avLst/>
          </a:prstGeom>
        </p:spPr>
        <p:txBody>
          <a:bodyPr vert="horz" lIns="129927" tIns="64964" rIns="129927" bIns="64964" rtlCol="0" anchor="ctr"/>
          <a:lstStyle>
            <a:lvl1pPr algn="l">
              <a:defRPr sz="1700">
                <a:solidFill>
                  <a:schemeClr val="tx1">
                    <a:tint val="75000"/>
                  </a:schemeClr>
                </a:solidFill>
              </a:defRPr>
            </a:lvl1pPr>
          </a:lstStyle>
          <a:p>
            <a:fld id="{622E2B2F-E75B-468D-8293-FE421438F738}" type="datetimeFigureOut">
              <a:rPr lang="en-GB" smtClean="0"/>
              <a:t>22/02/2018</a:t>
            </a:fld>
            <a:endParaRPr lang="en-GB"/>
          </a:p>
        </p:txBody>
      </p:sp>
      <p:sp>
        <p:nvSpPr>
          <p:cNvPr id="5" name="Footer Placeholder 4"/>
          <p:cNvSpPr>
            <a:spLocks noGrp="1"/>
          </p:cNvSpPr>
          <p:nvPr>
            <p:ph type="ftr" sz="quarter" idx="3"/>
          </p:nvPr>
        </p:nvSpPr>
        <p:spPr>
          <a:xfrm>
            <a:off x="4441137" y="9026901"/>
            <a:ext cx="4116176" cy="518528"/>
          </a:xfrm>
          <a:prstGeom prst="rect">
            <a:avLst/>
          </a:prstGeom>
        </p:spPr>
        <p:txBody>
          <a:bodyPr vert="horz" lIns="129927" tIns="64964" rIns="129927" bIns="64964" rtlCol="0" anchor="ctr"/>
          <a:lstStyle>
            <a:lvl1pPr algn="ctr">
              <a:defRPr sz="17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259864" y="8863200"/>
            <a:ext cx="360041" cy="345600"/>
          </a:xfrm>
          <a:prstGeom prst="rect">
            <a:avLst/>
          </a:prstGeom>
        </p:spPr>
        <p:txBody>
          <a:bodyPr vert="horz" lIns="0" tIns="0" rIns="0" bIns="0" rtlCol="0" anchor="b" anchorCtr="0"/>
          <a:lstStyle>
            <a:lvl1pPr algn="l">
              <a:defRPr sz="1200" cap="all" baseline="0">
                <a:solidFill>
                  <a:schemeClr val="accent4"/>
                </a:solidFill>
                <a:latin typeface="Bebas Neue Regular" pitchFamily="50" charset="0"/>
              </a:defRPr>
            </a:lvl1pPr>
          </a:lstStyle>
          <a:p>
            <a:fld id="{BACA8776-5752-47B4-BC87-EA3105DDC0DF}" type="slidenum">
              <a:rPr lang="en-GB" smtClean="0"/>
              <a:pPr/>
              <a:t>‹#›</a:t>
            </a:fld>
            <a:endParaRPr lang="en-GB" dirty="0"/>
          </a:p>
        </p:txBody>
      </p:sp>
      <p:pic>
        <p:nvPicPr>
          <p:cNvPr id="10" name="Picture 9"/>
          <p:cNvPicPr>
            <a:picLocks noChangeAspect="1"/>
          </p:cNvPicPr>
          <p:nvPr userDrawn="1"/>
        </p:nvPicPr>
        <p:blipFill rotWithShape="1">
          <a:blip r:embed="rId13" cstate="print">
            <a:extLst>
              <a:ext uri="{28A0092B-C50C-407E-A947-70E740481C1C}">
                <a14:useLocalDpi xmlns:a14="http://schemas.microsoft.com/office/drawing/2010/main" val="0"/>
              </a:ext>
            </a:extLst>
          </a:blip>
          <a:srcRect l="10794" t="21599"/>
          <a:stretch/>
        </p:blipFill>
        <p:spPr>
          <a:xfrm>
            <a:off x="1548000" y="8586000"/>
            <a:ext cx="2509632" cy="1070562"/>
          </a:xfrm>
          <a:prstGeom prst="rect">
            <a:avLst/>
          </a:prstGeom>
        </p:spPr>
      </p:pic>
    </p:spTree>
    <p:extLst>
      <p:ext uri="{BB962C8B-B14F-4D97-AF65-F5344CB8AC3E}">
        <p14:creationId xmlns:p14="http://schemas.microsoft.com/office/powerpoint/2010/main" val="340816817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6" r:id="rId6"/>
    <p:sldLayoutId id="2147483657" r:id="rId7"/>
    <p:sldLayoutId id="2147483658" r:id="rId8"/>
    <p:sldLayoutId id="2147483659" r:id="rId9"/>
    <p:sldLayoutId id="2147483654" r:id="rId10"/>
    <p:sldLayoutId id="2147483655" r:id="rId11"/>
  </p:sldLayoutIdLst>
  <p:txStyles>
    <p:titleStyle>
      <a:lvl1pPr algn="l" defTabSz="1299271" rtl="0" eaLnBrk="1" latinLnBrk="0" hangingPunct="1">
        <a:spcBef>
          <a:spcPct val="0"/>
        </a:spcBef>
        <a:buNone/>
        <a:defRPr sz="2400" b="1" i="0" kern="1200" cap="all" baseline="0">
          <a:solidFill>
            <a:srgbClr val="141E28"/>
          </a:solidFill>
          <a:latin typeface="+mj-lt"/>
          <a:ea typeface="+mj-ea"/>
          <a:cs typeface="+mj-cs"/>
        </a:defRPr>
      </a:lvl1pPr>
    </p:titleStyle>
    <p:bodyStyle>
      <a:lvl1pPr marL="0" indent="0" algn="l" defTabSz="1299271" rtl="0" eaLnBrk="1" latinLnBrk="0" hangingPunct="1">
        <a:spcBef>
          <a:spcPts val="0"/>
        </a:spcBef>
        <a:spcAft>
          <a:spcPts val="2400"/>
        </a:spcAft>
        <a:buFont typeface="Arial" panose="020B0604020202020204" pitchFamily="34" charset="0"/>
        <a:buNone/>
        <a:defRPr sz="1600" kern="1200" baseline="0">
          <a:solidFill>
            <a:schemeClr val="accent4"/>
          </a:solidFill>
          <a:latin typeface="Roboto" pitchFamily="2" charset="0"/>
          <a:ea typeface="+mn-ea"/>
          <a:cs typeface="+mn-cs"/>
        </a:defRPr>
      </a:lvl1pPr>
      <a:lvl2pPr marL="1055658" indent="-406022"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2pPr>
      <a:lvl3pPr marL="1624089"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3pPr>
      <a:lvl4pPr marL="2273724"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4pPr>
      <a:lvl5pPr marL="2923360"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5pPr>
      <a:lvl6pPr marL="3572995"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2631"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2266"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1902"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299271" rtl="0" eaLnBrk="1" latinLnBrk="0" hangingPunct="1">
        <a:defRPr sz="2600" kern="1200">
          <a:solidFill>
            <a:schemeClr val="tx1"/>
          </a:solidFill>
          <a:latin typeface="+mn-lt"/>
          <a:ea typeface="+mn-ea"/>
          <a:cs typeface="+mn-cs"/>
        </a:defRPr>
      </a:lvl1pPr>
      <a:lvl2pPr marL="649635" algn="l" defTabSz="1299271" rtl="0" eaLnBrk="1" latinLnBrk="0" hangingPunct="1">
        <a:defRPr sz="2600" kern="1200">
          <a:solidFill>
            <a:schemeClr val="tx1"/>
          </a:solidFill>
          <a:latin typeface="+mn-lt"/>
          <a:ea typeface="+mn-ea"/>
          <a:cs typeface="+mn-cs"/>
        </a:defRPr>
      </a:lvl2pPr>
      <a:lvl3pPr marL="1299271" algn="l" defTabSz="1299271" rtl="0" eaLnBrk="1" latinLnBrk="0" hangingPunct="1">
        <a:defRPr sz="2600" kern="1200">
          <a:solidFill>
            <a:schemeClr val="tx1"/>
          </a:solidFill>
          <a:latin typeface="+mn-lt"/>
          <a:ea typeface="+mn-ea"/>
          <a:cs typeface="+mn-cs"/>
        </a:defRPr>
      </a:lvl3pPr>
      <a:lvl4pPr marL="1948906" algn="l" defTabSz="1299271" rtl="0" eaLnBrk="1" latinLnBrk="0" hangingPunct="1">
        <a:defRPr sz="2600" kern="1200">
          <a:solidFill>
            <a:schemeClr val="tx1"/>
          </a:solidFill>
          <a:latin typeface="+mn-lt"/>
          <a:ea typeface="+mn-ea"/>
          <a:cs typeface="+mn-cs"/>
        </a:defRPr>
      </a:lvl4pPr>
      <a:lvl5pPr marL="2598542" algn="l" defTabSz="1299271" rtl="0" eaLnBrk="1" latinLnBrk="0" hangingPunct="1">
        <a:defRPr sz="2600" kern="1200">
          <a:solidFill>
            <a:schemeClr val="tx1"/>
          </a:solidFill>
          <a:latin typeface="+mn-lt"/>
          <a:ea typeface="+mn-ea"/>
          <a:cs typeface="+mn-cs"/>
        </a:defRPr>
      </a:lvl5pPr>
      <a:lvl6pPr marL="3248177" algn="l" defTabSz="1299271" rtl="0" eaLnBrk="1" latinLnBrk="0" hangingPunct="1">
        <a:defRPr sz="2600" kern="1200">
          <a:solidFill>
            <a:schemeClr val="tx1"/>
          </a:solidFill>
          <a:latin typeface="+mn-lt"/>
          <a:ea typeface="+mn-ea"/>
          <a:cs typeface="+mn-cs"/>
        </a:defRPr>
      </a:lvl6pPr>
      <a:lvl7pPr marL="3897813" algn="l" defTabSz="1299271" rtl="0" eaLnBrk="1" latinLnBrk="0" hangingPunct="1">
        <a:defRPr sz="2600" kern="1200">
          <a:solidFill>
            <a:schemeClr val="tx1"/>
          </a:solidFill>
          <a:latin typeface="+mn-lt"/>
          <a:ea typeface="+mn-ea"/>
          <a:cs typeface="+mn-cs"/>
        </a:defRPr>
      </a:lvl7pPr>
      <a:lvl8pPr marL="4547448" algn="l" defTabSz="1299271" rtl="0" eaLnBrk="1" latinLnBrk="0" hangingPunct="1">
        <a:defRPr sz="2600" kern="1200">
          <a:solidFill>
            <a:schemeClr val="tx1"/>
          </a:solidFill>
          <a:latin typeface="+mn-lt"/>
          <a:ea typeface="+mn-ea"/>
          <a:cs typeface="+mn-cs"/>
        </a:defRPr>
      </a:lvl8pPr>
      <a:lvl9pPr marL="5197084" algn="l" defTabSz="129927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3167D08-7869-483C-8CE1-FC192A2CA6A5}"/>
              </a:ext>
            </a:extLst>
          </p:cNvPr>
          <p:cNvSpPr>
            <a:spLocks noGrp="1"/>
          </p:cNvSpPr>
          <p:nvPr>
            <p:ph type="ctrTitle"/>
          </p:nvPr>
        </p:nvSpPr>
        <p:spPr>
          <a:xfrm>
            <a:off x="6571233" y="2349376"/>
            <a:ext cx="5292000" cy="2133616"/>
          </a:xfrm>
        </p:spPr>
        <p:txBody>
          <a:bodyPr/>
          <a:lstStyle/>
          <a:p>
            <a:r>
              <a:rPr lang="en-GB" sz="5400" b="0" dirty="0" smtClean="0"/>
              <a:t>Making digital </a:t>
            </a:r>
            <a:r>
              <a:rPr lang="en-GB" sz="5400" b="0" dirty="0" smtClean="0"/>
              <a:t>marketplaces </a:t>
            </a:r>
            <a:r>
              <a:rPr lang="en-GB" sz="5400" b="0" dirty="0"/>
              <a:t>Fairer :</a:t>
            </a:r>
            <a:r>
              <a:rPr lang="en-GB" sz="5400" b="0" dirty="0" smtClean="0"/>
              <a:t/>
            </a:r>
            <a:br>
              <a:rPr lang="en-GB" sz="5400" b="0" dirty="0" smtClean="0"/>
            </a:br>
            <a:r>
              <a:rPr lang="en-GB" sz="5400" b="0" dirty="0"/>
              <a:t/>
            </a:r>
            <a:br>
              <a:rPr lang="en-GB" sz="5400" b="0" dirty="0"/>
            </a:br>
            <a:r>
              <a:rPr lang="en-GB" sz="5400" b="0" dirty="0" smtClean="0"/>
              <a:t>Competition </a:t>
            </a:r>
            <a:r>
              <a:rPr lang="en-GB" sz="5400" b="0" dirty="0"/>
              <a:t>and choice in emerging digital markets </a:t>
            </a:r>
            <a:r>
              <a:rPr lang="en-GB" sz="6600" b="0" cap="none" dirty="0"/>
              <a:t/>
            </a:r>
            <a:br>
              <a:rPr lang="en-GB" sz="6600" b="0" cap="none" dirty="0"/>
            </a:br>
            <a:endParaRPr lang="en-GB" dirty="0"/>
          </a:p>
        </p:txBody>
      </p:sp>
    </p:spTree>
    <p:extLst>
      <p:ext uri="{BB962C8B-B14F-4D97-AF65-F5344CB8AC3E}">
        <p14:creationId xmlns:p14="http://schemas.microsoft.com/office/powerpoint/2010/main" val="31709137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F7C65-1947-4EE2-86A7-B5475E28478E}" type="slidenum">
              <a:rPr lang="en-GB" smtClean="0"/>
              <a:pPr/>
              <a:t>10</a:t>
            </a:fld>
            <a:endParaRPr lang="en-GB" dirty="0"/>
          </a:p>
        </p:txBody>
      </p:sp>
      <p:sp>
        <p:nvSpPr>
          <p:cNvPr id="4" name="Oval 3">
            <a:extLst>
              <a:ext uri="{FF2B5EF4-FFF2-40B4-BE49-F238E27FC236}">
                <a16:creationId xmlns:a16="http://schemas.microsoft.com/office/drawing/2014/main" xmlns="" id="{ADF71749-5BB7-4471-8CBE-E7762A81AC98}"/>
              </a:ext>
            </a:extLst>
          </p:cNvPr>
          <p:cNvSpPr/>
          <p:nvPr/>
        </p:nvSpPr>
        <p:spPr>
          <a:xfrm>
            <a:off x="9199526" y="602776"/>
            <a:ext cx="3420379" cy="3426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Redefining market power</a:t>
            </a:r>
          </a:p>
          <a:p>
            <a:pPr algn="ctr"/>
            <a:r>
              <a:rPr lang="en-GB" sz="3600" b="1" dirty="0">
                <a:solidFill>
                  <a:schemeClr val="tx1"/>
                </a:solidFill>
              </a:rPr>
              <a:t>OECD</a:t>
            </a:r>
          </a:p>
        </p:txBody>
      </p:sp>
      <p:sp>
        <p:nvSpPr>
          <p:cNvPr id="9" name="TextBox 8">
            <a:extLst>
              <a:ext uri="{FF2B5EF4-FFF2-40B4-BE49-F238E27FC236}">
                <a16:creationId xmlns:a16="http://schemas.microsoft.com/office/drawing/2014/main" xmlns="" id="{7F5D7E98-0AFF-47F6-B14B-17CFB0277794}"/>
              </a:ext>
            </a:extLst>
          </p:cNvPr>
          <p:cNvSpPr txBox="1"/>
          <p:nvPr/>
        </p:nvSpPr>
        <p:spPr>
          <a:xfrm>
            <a:off x="5203082" y="6093792"/>
            <a:ext cx="2592287" cy="492443"/>
          </a:xfrm>
          <a:prstGeom prst="rect">
            <a:avLst/>
          </a:prstGeom>
          <a:noFill/>
        </p:spPr>
        <p:txBody>
          <a:bodyPr wrap="square" rtlCol="0">
            <a:spAutoFit/>
          </a:bodyPr>
          <a:lstStyle/>
          <a:p>
            <a:endParaRPr lang="en-US" dirty="0"/>
          </a:p>
        </p:txBody>
      </p:sp>
      <p:sp>
        <p:nvSpPr>
          <p:cNvPr id="11" name="Oval 10">
            <a:extLst>
              <a:ext uri="{FF2B5EF4-FFF2-40B4-BE49-F238E27FC236}">
                <a16:creationId xmlns:a16="http://schemas.microsoft.com/office/drawing/2014/main" xmlns="" id="{206A33D8-AEA5-4CC5-B00F-42DBC6C79EAE}"/>
              </a:ext>
            </a:extLst>
          </p:cNvPr>
          <p:cNvSpPr/>
          <p:nvPr/>
        </p:nvSpPr>
        <p:spPr>
          <a:xfrm>
            <a:off x="3845141" y="4213305"/>
            <a:ext cx="5308168" cy="52413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Test case on the data sources that the biggest search engines use to  make recommendations</a:t>
            </a:r>
          </a:p>
          <a:p>
            <a:pPr algn="ctr"/>
            <a:r>
              <a:rPr lang="en-GB" sz="3600" b="1" dirty="0">
                <a:solidFill>
                  <a:schemeClr val="tx1"/>
                </a:solidFill>
              </a:rPr>
              <a:t>Brazil, 2018</a:t>
            </a:r>
          </a:p>
        </p:txBody>
      </p:sp>
      <p:sp>
        <p:nvSpPr>
          <p:cNvPr id="3" name="Rectangle 2">
            <a:extLst>
              <a:ext uri="{FF2B5EF4-FFF2-40B4-BE49-F238E27FC236}">
                <a16:creationId xmlns:a16="http://schemas.microsoft.com/office/drawing/2014/main" xmlns="" id="{C974753F-F991-4181-A920-E95E93D40384}"/>
              </a:ext>
            </a:extLst>
          </p:cNvPr>
          <p:cNvSpPr/>
          <p:nvPr/>
        </p:nvSpPr>
        <p:spPr>
          <a:xfrm>
            <a:off x="992187" y="1069435"/>
            <a:ext cx="4104456" cy="3703578"/>
          </a:xfrm>
          <a:prstGeom prst="rect">
            <a:avLst/>
          </a:prstGeom>
        </p:spPr>
        <p:txBody>
          <a:bodyPr wrap="square">
            <a:spAutoFit/>
          </a:bodyPr>
          <a:lstStyle/>
          <a:p>
            <a:pPr algn="ctr">
              <a:spcAft>
                <a:spcPts val="800"/>
              </a:spcAft>
              <a:tabLst>
                <a:tab pos="1873250" algn="l"/>
              </a:tabLst>
            </a:pPr>
            <a:r>
              <a:rPr lang="en-GB" sz="3600" dirty="0">
                <a:ea typeface="Calibri" panose="020F0502020204030204" pitchFamily="34" charset="0"/>
                <a:cs typeface="Times New Roman" panose="02020603050405020304" pitchFamily="18" charset="0"/>
              </a:rPr>
              <a:t> </a:t>
            </a:r>
            <a:r>
              <a:rPr lang="en-GB" sz="3200" dirty="0">
                <a:solidFill>
                  <a:srgbClr val="404040"/>
                </a:solidFill>
                <a:ea typeface="Calibri" panose="020F0502020204030204" pitchFamily="34" charset="0"/>
              </a:rPr>
              <a:t>A company might buy up a rival just to get hold of its data… exploring looking at mergers with valuable data involved </a:t>
            </a:r>
          </a:p>
          <a:p>
            <a:pPr algn="ctr">
              <a:spcAft>
                <a:spcPts val="800"/>
              </a:spcAft>
              <a:tabLst>
                <a:tab pos="1873250" algn="l"/>
              </a:tabLst>
            </a:pPr>
            <a:r>
              <a:rPr lang="en-GB" sz="3200" b="1" dirty="0">
                <a:solidFill>
                  <a:srgbClr val="404040"/>
                </a:solidFill>
              </a:rPr>
              <a:t>EC, 2016</a:t>
            </a:r>
            <a:endParaRPr lang="en-GB" sz="3600" b="1" dirty="0"/>
          </a:p>
        </p:txBody>
      </p:sp>
      <p:sp>
        <p:nvSpPr>
          <p:cNvPr id="10" name="Text Placeholder 2">
            <a:extLst>
              <a:ext uri="{FF2B5EF4-FFF2-40B4-BE49-F238E27FC236}">
                <a16:creationId xmlns:a16="http://schemas.microsoft.com/office/drawing/2014/main" xmlns="" id="{FA349255-0B48-4C46-9B4E-C75F676CD211}"/>
              </a:ext>
            </a:extLst>
          </p:cNvPr>
          <p:cNvSpPr>
            <a:spLocks noGrp="1"/>
          </p:cNvSpPr>
          <p:nvPr>
            <p:ph type="body" sz="quarter" idx="13"/>
          </p:nvPr>
        </p:nvSpPr>
        <p:spPr>
          <a:xfrm>
            <a:off x="5096643" y="386199"/>
            <a:ext cx="6086929" cy="1569651"/>
          </a:xfrm>
        </p:spPr>
        <p:txBody>
          <a:bodyPr/>
          <a:lstStyle/>
          <a:p>
            <a:r>
              <a:rPr lang="en-GB" sz="6000" dirty="0">
                <a:solidFill>
                  <a:schemeClr val="accent4">
                    <a:lumMod val="90000"/>
                    <a:lumOff val="10000"/>
                  </a:schemeClr>
                </a:solidFill>
              </a:rPr>
              <a:t>Responses</a:t>
            </a:r>
          </a:p>
        </p:txBody>
      </p:sp>
      <p:sp>
        <p:nvSpPr>
          <p:cNvPr id="8" name="Oval 7">
            <a:extLst>
              <a:ext uri="{FF2B5EF4-FFF2-40B4-BE49-F238E27FC236}">
                <a16:creationId xmlns:a16="http://schemas.microsoft.com/office/drawing/2014/main" xmlns="" id="{8E8E756B-37D4-414A-AA5D-51F2922E1B73}"/>
              </a:ext>
            </a:extLst>
          </p:cNvPr>
          <p:cNvSpPr/>
          <p:nvPr/>
        </p:nvSpPr>
        <p:spPr>
          <a:xfrm>
            <a:off x="9219735" y="4266037"/>
            <a:ext cx="3420379" cy="342657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Redefining consumer welfare </a:t>
            </a:r>
          </a:p>
          <a:p>
            <a:pPr algn="ctr"/>
            <a:r>
              <a:rPr lang="en-GB" sz="3600" b="1" dirty="0">
                <a:solidFill>
                  <a:schemeClr val="tx1"/>
                </a:solidFill>
              </a:rPr>
              <a:t>BEUC </a:t>
            </a:r>
            <a:endParaRPr lang="en-US" sz="3200" b="1" dirty="0"/>
          </a:p>
        </p:txBody>
      </p:sp>
    </p:spTree>
    <p:extLst>
      <p:ext uri="{BB962C8B-B14F-4D97-AF65-F5344CB8AC3E}">
        <p14:creationId xmlns:p14="http://schemas.microsoft.com/office/powerpoint/2010/main" val="3332254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0633" y="3213472"/>
            <a:ext cx="11090967" cy="4483315"/>
          </a:xfrm>
        </p:spPr>
        <p:txBody>
          <a:bodyPr>
            <a:normAutofit/>
          </a:bodyPr>
          <a:lstStyle/>
          <a:p>
            <a:pPr marL="457200" indent="-457200"/>
            <a:r>
              <a:rPr lang="en-GB" sz="4400" dirty="0">
                <a:solidFill>
                  <a:schemeClr val="tx1"/>
                </a:solidFill>
                <a:latin typeface="+mn-lt"/>
              </a:rPr>
              <a:t>Meaningful choice of digital providers, products and services </a:t>
            </a:r>
          </a:p>
          <a:p>
            <a:pPr marL="457200" indent="-457200"/>
            <a:r>
              <a:rPr lang="en-GB" sz="4400" dirty="0">
                <a:solidFill>
                  <a:schemeClr val="tx1"/>
                </a:solidFill>
                <a:latin typeface="+mn-lt"/>
              </a:rPr>
              <a:t>Essential nature of being online</a:t>
            </a:r>
          </a:p>
          <a:p>
            <a:pPr marL="457200" indent="-457200"/>
            <a:r>
              <a:rPr lang="en-GB" sz="4400" dirty="0">
                <a:solidFill>
                  <a:schemeClr val="tx1"/>
                </a:solidFill>
                <a:latin typeface="+mn-lt"/>
              </a:rPr>
              <a:t>Limited ability to switch due to lock in</a:t>
            </a:r>
          </a:p>
          <a:p>
            <a:pPr marL="457200" indent="-457200"/>
            <a:r>
              <a:rPr lang="en-GB" sz="4400" dirty="0">
                <a:solidFill>
                  <a:schemeClr val="tx1"/>
                </a:solidFill>
                <a:latin typeface="+mn-lt"/>
              </a:rPr>
              <a:t>Rights to port data and interoperable services</a:t>
            </a:r>
            <a:endParaRPr lang="en-GB" sz="4000" dirty="0">
              <a:latin typeface="+mn-lt"/>
            </a:endParaRPr>
          </a:p>
        </p:txBody>
      </p:sp>
      <p:sp>
        <p:nvSpPr>
          <p:cNvPr id="6" name="Slide Number Placeholder 5"/>
          <p:cNvSpPr>
            <a:spLocks noGrp="1"/>
          </p:cNvSpPr>
          <p:nvPr>
            <p:ph type="sldNum" sz="quarter" idx="12"/>
          </p:nvPr>
        </p:nvSpPr>
        <p:spPr/>
        <p:txBody>
          <a:bodyPr/>
          <a:lstStyle/>
          <a:p>
            <a:fld id="{8DFF7C65-1947-4EE2-86A7-B5475E28478E}" type="slidenum">
              <a:rPr lang="en-GB" smtClean="0"/>
              <a:pPr/>
              <a:t>11</a:t>
            </a:fld>
            <a:endParaRPr lang="en-GB"/>
          </a:p>
        </p:txBody>
      </p:sp>
      <p:sp>
        <p:nvSpPr>
          <p:cNvPr id="4" name="Text Placeholder 3"/>
          <p:cNvSpPr>
            <a:spLocks noGrp="1"/>
          </p:cNvSpPr>
          <p:nvPr>
            <p:ph type="body" sz="quarter" idx="13"/>
          </p:nvPr>
        </p:nvSpPr>
        <p:spPr>
          <a:xfrm>
            <a:off x="1386657" y="1547999"/>
            <a:ext cx="8892000" cy="1080000"/>
          </a:xfrm>
        </p:spPr>
        <p:txBody>
          <a:bodyPr/>
          <a:lstStyle/>
          <a:p>
            <a:r>
              <a:rPr lang="en-GB" dirty="0"/>
              <a:t>Consumers International Recommendations</a:t>
            </a:r>
          </a:p>
        </p:txBody>
      </p:sp>
    </p:spTree>
    <p:extLst>
      <p:ext uri="{BB962C8B-B14F-4D97-AF65-F5344CB8AC3E}">
        <p14:creationId xmlns:p14="http://schemas.microsoft.com/office/powerpoint/2010/main" val="39516616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F7C65-1947-4EE2-86A7-B5475E28478E}" type="slidenum">
              <a:rPr lang="en-GB" smtClean="0"/>
              <a:pPr/>
              <a:t>12</a:t>
            </a:fld>
            <a:endParaRPr lang="en-GB" dirty="0"/>
          </a:p>
        </p:txBody>
      </p:sp>
      <p:sp>
        <p:nvSpPr>
          <p:cNvPr id="9" name="TextBox 8">
            <a:extLst>
              <a:ext uri="{FF2B5EF4-FFF2-40B4-BE49-F238E27FC236}">
                <a16:creationId xmlns:a16="http://schemas.microsoft.com/office/drawing/2014/main" xmlns="" id="{7F5D7E98-0AFF-47F6-B14B-17CFB0277794}"/>
              </a:ext>
            </a:extLst>
          </p:cNvPr>
          <p:cNvSpPr txBox="1"/>
          <p:nvPr/>
        </p:nvSpPr>
        <p:spPr>
          <a:xfrm>
            <a:off x="5203082" y="6093792"/>
            <a:ext cx="2592287" cy="492443"/>
          </a:xfrm>
          <a:prstGeom prst="rect">
            <a:avLst/>
          </a:prstGeom>
          <a:noFill/>
        </p:spPr>
        <p:txBody>
          <a:bodyPr wrap="square" rtlCol="0">
            <a:spAutoFit/>
          </a:bodyPr>
          <a:lstStyle/>
          <a:p>
            <a:endParaRPr lang="en-US" dirty="0"/>
          </a:p>
        </p:txBody>
      </p:sp>
      <p:sp>
        <p:nvSpPr>
          <p:cNvPr id="10" name="Text Placeholder 2">
            <a:extLst>
              <a:ext uri="{FF2B5EF4-FFF2-40B4-BE49-F238E27FC236}">
                <a16:creationId xmlns:a16="http://schemas.microsoft.com/office/drawing/2014/main" xmlns="" id="{FA349255-0B48-4C46-9B4E-C75F676CD211}"/>
              </a:ext>
            </a:extLst>
          </p:cNvPr>
          <p:cNvSpPr>
            <a:spLocks noGrp="1"/>
          </p:cNvSpPr>
          <p:nvPr>
            <p:ph type="body" sz="quarter" idx="13"/>
          </p:nvPr>
        </p:nvSpPr>
        <p:spPr>
          <a:xfrm>
            <a:off x="5995169" y="6092208"/>
            <a:ext cx="6086929" cy="1569651"/>
          </a:xfrm>
        </p:spPr>
        <p:txBody>
          <a:bodyPr/>
          <a:lstStyle/>
          <a:p>
            <a:r>
              <a:rPr lang="en-GB" sz="6000" dirty="0">
                <a:solidFill>
                  <a:schemeClr val="accent4">
                    <a:lumMod val="90000"/>
                    <a:lumOff val="10000"/>
                  </a:schemeClr>
                </a:solidFill>
              </a:rPr>
              <a:t>#</a:t>
            </a:r>
            <a:r>
              <a:rPr lang="en-GB" sz="6000" dirty="0" err="1">
                <a:solidFill>
                  <a:schemeClr val="accent4">
                    <a:lumMod val="90000"/>
                    <a:lumOff val="10000"/>
                  </a:schemeClr>
                </a:solidFill>
              </a:rPr>
              <a:t>betterdigitalworld</a:t>
            </a:r>
            <a:endParaRPr lang="en-GB" sz="6000" dirty="0">
              <a:solidFill>
                <a:schemeClr val="accent4">
                  <a:lumMod val="90000"/>
                  <a:lumOff val="10000"/>
                </a:schemeClr>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601" y="477168"/>
            <a:ext cx="3813042" cy="4187449"/>
          </a:xfrm>
          <a:prstGeom prst="rect">
            <a:avLst/>
          </a:prstGeom>
        </p:spPr>
      </p:pic>
    </p:spTree>
    <p:extLst>
      <p:ext uri="{BB962C8B-B14F-4D97-AF65-F5344CB8AC3E}">
        <p14:creationId xmlns:p14="http://schemas.microsoft.com/office/powerpoint/2010/main" val="20210496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F7C65-1947-4EE2-86A7-B5475E28478E}" type="slidenum">
              <a:rPr lang="en-GB" smtClean="0"/>
              <a:pPr/>
              <a:t>2</a:t>
            </a:fld>
            <a:endParaRPr lang="en-GB" dirty="0"/>
          </a:p>
        </p:txBody>
      </p:sp>
      <p:sp>
        <p:nvSpPr>
          <p:cNvPr id="2" name="Oval 1">
            <a:extLst>
              <a:ext uri="{FF2B5EF4-FFF2-40B4-BE49-F238E27FC236}">
                <a16:creationId xmlns:a16="http://schemas.microsoft.com/office/drawing/2014/main" xmlns="" id="{D3775E83-FBBA-49DE-BA23-B0CF9CB015C0}"/>
              </a:ext>
            </a:extLst>
          </p:cNvPr>
          <p:cNvSpPr/>
          <p:nvPr/>
        </p:nvSpPr>
        <p:spPr>
          <a:xfrm>
            <a:off x="8083401" y="530513"/>
            <a:ext cx="4263560" cy="40789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chemeClr val="tx1"/>
                </a:solidFill>
              </a:rPr>
              <a:t>Yemen </a:t>
            </a:r>
            <a:r>
              <a:rPr lang="en-GB" sz="4000" dirty="0">
                <a:solidFill>
                  <a:schemeClr val="tx1"/>
                </a:solidFill>
              </a:rPr>
              <a:t>and</a:t>
            </a:r>
            <a:r>
              <a:rPr lang="en-GB" sz="4000" b="1" dirty="0">
                <a:solidFill>
                  <a:schemeClr val="tx1"/>
                </a:solidFill>
              </a:rPr>
              <a:t> Morocco: </a:t>
            </a:r>
            <a:r>
              <a:rPr lang="en-GB" sz="4000" dirty="0">
                <a:solidFill>
                  <a:schemeClr val="tx1"/>
                </a:solidFill>
              </a:rPr>
              <a:t>only one ISP</a:t>
            </a:r>
          </a:p>
          <a:p>
            <a:pPr algn="ctr"/>
            <a:endParaRPr lang="en-GB" sz="4000" b="1" dirty="0">
              <a:solidFill>
                <a:schemeClr val="tx1"/>
              </a:solidFill>
            </a:endParaRPr>
          </a:p>
        </p:txBody>
      </p:sp>
      <p:sp>
        <p:nvSpPr>
          <p:cNvPr id="4" name="Oval 3">
            <a:extLst>
              <a:ext uri="{FF2B5EF4-FFF2-40B4-BE49-F238E27FC236}">
                <a16:creationId xmlns:a16="http://schemas.microsoft.com/office/drawing/2014/main" xmlns="" id="{ADF71749-5BB7-4471-8CBE-E7762A81AC98}"/>
              </a:ext>
            </a:extLst>
          </p:cNvPr>
          <p:cNvSpPr/>
          <p:nvPr/>
        </p:nvSpPr>
        <p:spPr>
          <a:xfrm>
            <a:off x="4555010" y="3840382"/>
            <a:ext cx="5184576" cy="5078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 </a:t>
            </a:r>
            <a:r>
              <a:rPr lang="en-GB" sz="4000" dirty="0">
                <a:solidFill>
                  <a:schemeClr val="tx1"/>
                </a:solidFill>
              </a:rPr>
              <a:t>“We have 5 service providers, each has a poor service” </a:t>
            </a:r>
          </a:p>
          <a:p>
            <a:pPr algn="ctr"/>
            <a:r>
              <a:rPr lang="en-GB" sz="4000" b="1" dirty="0">
                <a:solidFill>
                  <a:schemeClr val="tx1"/>
                </a:solidFill>
              </a:rPr>
              <a:t>city of Gurgaon, India</a:t>
            </a:r>
            <a:endParaRPr lang="en-US" sz="4000" b="1" dirty="0">
              <a:solidFill>
                <a:schemeClr val="tx1"/>
              </a:solidFill>
            </a:endParaRPr>
          </a:p>
        </p:txBody>
      </p:sp>
      <p:sp>
        <p:nvSpPr>
          <p:cNvPr id="9" name="TextBox 8">
            <a:extLst>
              <a:ext uri="{FF2B5EF4-FFF2-40B4-BE49-F238E27FC236}">
                <a16:creationId xmlns:a16="http://schemas.microsoft.com/office/drawing/2014/main" xmlns="" id="{7F5D7E98-0AFF-47F6-B14B-17CFB0277794}"/>
              </a:ext>
            </a:extLst>
          </p:cNvPr>
          <p:cNvSpPr txBox="1"/>
          <p:nvPr/>
        </p:nvSpPr>
        <p:spPr>
          <a:xfrm>
            <a:off x="5203082" y="6093792"/>
            <a:ext cx="2592287" cy="492443"/>
          </a:xfrm>
          <a:prstGeom prst="rect">
            <a:avLst/>
          </a:prstGeom>
          <a:noFill/>
        </p:spPr>
        <p:txBody>
          <a:bodyPr wrap="square" rtlCol="0">
            <a:spAutoFit/>
          </a:bodyPr>
          <a:lstStyle/>
          <a:p>
            <a:endParaRPr lang="en-US" dirty="0"/>
          </a:p>
        </p:txBody>
      </p:sp>
      <p:sp>
        <p:nvSpPr>
          <p:cNvPr id="8" name="Rectangle 7">
            <a:extLst>
              <a:ext uri="{FF2B5EF4-FFF2-40B4-BE49-F238E27FC236}">
                <a16:creationId xmlns:a16="http://schemas.microsoft.com/office/drawing/2014/main" xmlns="" id="{1CA72EAA-EE26-46AF-8ED5-5A1AE017CF75}"/>
              </a:ext>
            </a:extLst>
          </p:cNvPr>
          <p:cNvSpPr/>
          <p:nvPr/>
        </p:nvSpPr>
        <p:spPr>
          <a:xfrm>
            <a:off x="939522" y="820618"/>
            <a:ext cx="4263560" cy="5078313"/>
          </a:xfrm>
          <a:prstGeom prst="rect">
            <a:avLst/>
          </a:prstGeom>
        </p:spPr>
        <p:txBody>
          <a:bodyPr wrap="square">
            <a:spAutoFit/>
          </a:bodyPr>
          <a:lstStyle/>
          <a:p>
            <a:pPr algn="ctr"/>
            <a:r>
              <a:rPr lang="en-GB" sz="3600" b="1" dirty="0"/>
              <a:t>Argentina </a:t>
            </a:r>
            <a:r>
              <a:rPr lang="en-GB" sz="3600" dirty="0"/>
              <a:t>90% of broadband market is held by 3 companies</a:t>
            </a:r>
          </a:p>
          <a:p>
            <a:pPr algn="ctr"/>
            <a:endParaRPr lang="en-GB" sz="3600" dirty="0"/>
          </a:p>
          <a:p>
            <a:pPr algn="ctr"/>
            <a:r>
              <a:rPr lang="en-GB" sz="3600" b="1" dirty="0"/>
              <a:t>Brazil </a:t>
            </a:r>
            <a:r>
              <a:rPr lang="en-GB" sz="3600" dirty="0"/>
              <a:t>in some cities, a choice of only two providers</a:t>
            </a:r>
          </a:p>
          <a:p>
            <a:pPr algn="ctr"/>
            <a:endParaRPr lang="en-GB" sz="3600" b="1" dirty="0"/>
          </a:p>
          <a:p>
            <a:pPr algn="ctr"/>
            <a:endParaRPr lang="en-GB" sz="3600" b="1" dirty="0"/>
          </a:p>
        </p:txBody>
      </p:sp>
    </p:spTree>
    <p:extLst>
      <p:ext uri="{BB962C8B-B14F-4D97-AF65-F5344CB8AC3E}">
        <p14:creationId xmlns:p14="http://schemas.microsoft.com/office/powerpoint/2010/main" val="3762304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F7C65-1947-4EE2-86A7-B5475E28478E}" type="slidenum">
              <a:rPr lang="en-GB" smtClean="0"/>
              <a:pPr/>
              <a:t>3</a:t>
            </a:fld>
            <a:endParaRPr lang="en-GB" dirty="0"/>
          </a:p>
        </p:txBody>
      </p:sp>
      <p:sp>
        <p:nvSpPr>
          <p:cNvPr id="4" name="Oval 3">
            <a:extLst>
              <a:ext uri="{FF2B5EF4-FFF2-40B4-BE49-F238E27FC236}">
                <a16:creationId xmlns:a16="http://schemas.microsoft.com/office/drawing/2014/main" xmlns="" id="{ADF71749-5BB7-4471-8CBE-E7762A81AC98}"/>
              </a:ext>
            </a:extLst>
          </p:cNvPr>
          <p:cNvSpPr/>
          <p:nvPr/>
        </p:nvSpPr>
        <p:spPr>
          <a:xfrm>
            <a:off x="3737368" y="4546841"/>
            <a:ext cx="4939943" cy="48245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chemeClr val="tx1"/>
                </a:solidFill>
              </a:rPr>
              <a:t>Whatsapp</a:t>
            </a:r>
            <a:r>
              <a:rPr lang="en-GB" sz="4000" dirty="0">
                <a:solidFill>
                  <a:schemeClr val="tx1"/>
                </a:solidFill>
              </a:rPr>
              <a:t> top messenger in app in 109 countries</a:t>
            </a:r>
          </a:p>
          <a:p>
            <a:pPr algn="ctr"/>
            <a:endParaRPr lang="en-GB" sz="2400" dirty="0">
              <a:solidFill>
                <a:schemeClr val="tx1"/>
              </a:solidFill>
            </a:endParaRPr>
          </a:p>
          <a:p>
            <a:pPr algn="ctr"/>
            <a:r>
              <a:rPr lang="en-GB" sz="3600" b="1" dirty="0">
                <a:solidFill>
                  <a:schemeClr val="tx1"/>
                </a:solidFill>
              </a:rPr>
              <a:t>Global Web Index 2016</a:t>
            </a:r>
            <a:endParaRPr lang="en-US" sz="3600" b="1" dirty="0"/>
          </a:p>
        </p:txBody>
      </p:sp>
      <p:sp>
        <p:nvSpPr>
          <p:cNvPr id="11" name="Oval 10">
            <a:extLst>
              <a:ext uri="{FF2B5EF4-FFF2-40B4-BE49-F238E27FC236}">
                <a16:creationId xmlns:a16="http://schemas.microsoft.com/office/drawing/2014/main" xmlns="" id="{206A33D8-AEA5-4CC5-B00F-42DBC6C79EAE}"/>
              </a:ext>
            </a:extLst>
          </p:cNvPr>
          <p:cNvSpPr/>
          <p:nvPr/>
        </p:nvSpPr>
        <p:spPr>
          <a:xfrm>
            <a:off x="7147298" y="367936"/>
            <a:ext cx="5193304" cy="49938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Over half of all people in US get their news from either Twitter or Facebook </a:t>
            </a:r>
            <a:endParaRPr lang="en-GB" sz="3600" b="1" dirty="0">
              <a:solidFill>
                <a:schemeClr val="tx1"/>
              </a:solidFill>
            </a:endParaRPr>
          </a:p>
          <a:p>
            <a:pPr algn="ctr"/>
            <a:r>
              <a:rPr lang="en-GB" sz="3600" b="1" dirty="0">
                <a:solidFill>
                  <a:schemeClr val="tx1"/>
                </a:solidFill>
              </a:rPr>
              <a:t>Pew 2015</a:t>
            </a:r>
          </a:p>
        </p:txBody>
      </p:sp>
      <p:sp>
        <p:nvSpPr>
          <p:cNvPr id="8" name="Rectangle 7">
            <a:extLst>
              <a:ext uri="{FF2B5EF4-FFF2-40B4-BE49-F238E27FC236}">
                <a16:creationId xmlns:a16="http://schemas.microsoft.com/office/drawing/2014/main" xmlns="" id="{1CA72EAA-EE26-46AF-8ED5-5A1AE017CF75}"/>
              </a:ext>
            </a:extLst>
          </p:cNvPr>
          <p:cNvSpPr/>
          <p:nvPr/>
        </p:nvSpPr>
        <p:spPr>
          <a:xfrm>
            <a:off x="904016" y="762858"/>
            <a:ext cx="4266831" cy="4093428"/>
          </a:xfrm>
          <a:prstGeom prst="rect">
            <a:avLst/>
          </a:prstGeom>
        </p:spPr>
        <p:txBody>
          <a:bodyPr wrap="square">
            <a:spAutoFit/>
          </a:bodyPr>
          <a:lstStyle/>
          <a:p>
            <a:pPr algn="ctr"/>
            <a:r>
              <a:rPr lang="en-GB" sz="4000" dirty="0"/>
              <a:t>1 in 2 global </a:t>
            </a:r>
          </a:p>
          <a:p>
            <a:pPr algn="ctr"/>
            <a:r>
              <a:rPr lang="en-GB" sz="4000" dirty="0"/>
              <a:t>internet users visit Amazon each month</a:t>
            </a:r>
          </a:p>
          <a:p>
            <a:pPr algn="ctr"/>
            <a:r>
              <a:rPr lang="en-GB" sz="2000" dirty="0"/>
              <a:t> </a:t>
            </a:r>
          </a:p>
          <a:p>
            <a:pPr algn="ctr"/>
            <a:r>
              <a:rPr lang="en-GB" sz="3600" b="1" dirty="0"/>
              <a:t>Global Web Index 2016</a:t>
            </a:r>
          </a:p>
        </p:txBody>
      </p:sp>
    </p:spTree>
    <p:extLst>
      <p:ext uri="{BB962C8B-B14F-4D97-AF65-F5344CB8AC3E}">
        <p14:creationId xmlns:p14="http://schemas.microsoft.com/office/powerpoint/2010/main" val="5485424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9C61227-C7FF-40CE-8DA6-3656337BD45F}"/>
              </a:ext>
            </a:extLst>
          </p:cNvPr>
          <p:cNvSpPr>
            <a:spLocks noGrp="1"/>
          </p:cNvSpPr>
          <p:nvPr>
            <p:ph idx="1"/>
          </p:nvPr>
        </p:nvSpPr>
        <p:spPr>
          <a:xfrm>
            <a:off x="1564683" y="3933552"/>
            <a:ext cx="2498594" cy="3483494"/>
          </a:xfrm>
          <a:solidFill>
            <a:srgbClr val="FFC000"/>
          </a:solidFill>
        </p:spPr>
        <p:txBody>
          <a:bodyPr>
            <a:normAutofit/>
          </a:bodyPr>
          <a:lstStyle/>
          <a:p>
            <a:r>
              <a:rPr lang="en-GB" sz="4000" dirty="0"/>
              <a:t>BRAZIL</a:t>
            </a:r>
          </a:p>
          <a:p>
            <a:endParaRPr lang="en-GB" sz="4000" dirty="0"/>
          </a:p>
          <a:p>
            <a:r>
              <a:rPr lang="en-GB" sz="7200" dirty="0"/>
              <a:t>95% </a:t>
            </a:r>
          </a:p>
          <a:p>
            <a:endParaRPr lang="en-GB" sz="4000" dirty="0"/>
          </a:p>
          <a:p>
            <a:endParaRPr lang="en-GB" dirty="0"/>
          </a:p>
        </p:txBody>
      </p:sp>
      <p:sp>
        <p:nvSpPr>
          <p:cNvPr id="5" name="Text Placeholder 4">
            <a:extLst>
              <a:ext uri="{FF2B5EF4-FFF2-40B4-BE49-F238E27FC236}">
                <a16:creationId xmlns:a16="http://schemas.microsoft.com/office/drawing/2014/main" xmlns="" id="{FFF25467-38E6-4120-B624-B4869CDB6143}"/>
              </a:ext>
            </a:extLst>
          </p:cNvPr>
          <p:cNvSpPr>
            <a:spLocks noGrp="1"/>
          </p:cNvSpPr>
          <p:nvPr>
            <p:ph type="body" sz="quarter" idx="14"/>
          </p:nvPr>
        </p:nvSpPr>
        <p:spPr>
          <a:xfrm>
            <a:off x="1548568" y="1845320"/>
            <a:ext cx="8892000" cy="1440000"/>
          </a:xfrm>
        </p:spPr>
        <p:txBody>
          <a:bodyPr/>
          <a:lstStyle/>
          <a:p>
            <a:r>
              <a:rPr lang="en-GB" dirty="0">
                <a:ln w="0"/>
                <a:solidFill>
                  <a:schemeClr val="tx1"/>
                </a:solidFill>
                <a:effectLst>
                  <a:outerShdw blurRad="38100" dist="19050" dir="2700000" algn="tl" rotWithShape="0">
                    <a:schemeClr val="dk1">
                      <a:alpha val="40000"/>
                    </a:schemeClr>
                  </a:outerShdw>
                </a:effectLst>
              </a:rPr>
              <a:t>Google’s share of desktop search traffic October 2017</a:t>
            </a:r>
          </a:p>
        </p:txBody>
      </p:sp>
      <p:sp>
        <p:nvSpPr>
          <p:cNvPr id="8" name="Content Placeholder 2">
            <a:extLst>
              <a:ext uri="{FF2B5EF4-FFF2-40B4-BE49-F238E27FC236}">
                <a16:creationId xmlns:a16="http://schemas.microsoft.com/office/drawing/2014/main" xmlns="" id="{BA135F7B-906E-4A4D-BA6B-A57C1966F2CC}"/>
              </a:ext>
            </a:extLst>
          </p:cNvPr>
          <p:cNvSpPr>
            <a:spLocks noGrp="1"/>
          </p:cNvSpPr>
          <p:nvPr>
            <p:ph idx="15"/>
          </p:nvPr>
        </p:nvSpPr>
        <p:spPr>
          <a:xfrm>
            <a:off x="4288663" y="3933552"/>
            <a:ext cx="2498594" cy="3483494"/>
          </a:xfrm>
          <a:solidFill>
            <a:srgbClr val="00B0F0"/>
          </a:solidFill>
        </p:spPr>
        <p:txBody>
          <a:bodyPr>
            <a:normAutofit/>
          </a:bodyPr>
          <a:lstStyle/>
          <a:p>
            <a:r>
              <a:rPr lang="en-GB" sz="4000" dirty="0"/>
              <a:t>INDIA</a:t>
            </a:r>
          </a:p>
          <a:p>
            <a:endParaRPr lang="en-GB" sz="4000" dirty="0"/>
          </a:p>
          <a:p>
            <a:r>
              <a:rPr lang="en-GB" sz="7800" dirty="0"/>
              <a:t>94% </a:t>
            </a:r>
          </a:p>
          <a:p>
            <a:endParaRPr lang="en-GB" sz="4000" dirty="0"/>
          </a:p>
          <a:p>
            <a:endParaRPr lang="en-GB" dirty="0"/>
          </a:p>
        </p:txBody>
      </p:sp>
      <p:sp>
        <p:nvSpPr>
          <p:cNvPr id="9" name="Content Placeholder 2">
            <a:extLst>
              <a:ext uri="{FF2B5EF4-FFF2-40B4-BE49-F238E27FC236}">
                <a16:creationId xmlns:a16="http://schemas.microsoft.com/office/drawing/2014/main" xmlns="" id="{FA003A36-9F7B-42F4-953C-398639362F3B}"/>
              </a:ext>
            </a:extLst>
          </p:cNvPr>
          <p:cNvSpPr>
            <a:spLocks noGrp="1"/>
          </p:cNvSpPr>
          <p:nvPr>
            <p:ph idx="16"/>
          </p:nvPr>
        </p:nvSpPr>
        <p:spPr>
          <a:xfrm>
            <a:off x="6974598" y="3933552"/>
            <a:ext cx="2520280" cy="3483494"/>
          </a:xfrm>
          <a:solidFill>
            <a:srgbClr val="92D050"/>
          </a:solidFill>
        </p:spPr>
        <p:txBody>
          <a:bodyPr>
            <a:normAutofit/>
          </a:bodyPr>
          <a:lstStyle/>
          <a:p>
            <a:r>
              <a:rPr lang="en-GB" sz="4000" dirty="0"/>
              <a:t>GLOBAL</a:t>
            </a:r>
          </a:p>
          <a:p>
            <a:endParaRPr lang="en-GB" sz="4000" dirty="0"/>
          </a:p>
          <a:p>
            <a:r>
              <a:rPr lang="en-GB" sz="7800" dirty="0"/>
              <a:t>87%</a:t>
            </a:r>
          </a:p>
          <a:p>
            <a:endParaRPr lang="en-GB" sz="4000" dirty="0"/>
          </a:p>
          <a:p>
            <a:endParaRPr lang="en-GB" sz="4000" dirty="0"/>
          </a:p>
          <a:p>
            <a:endParaRPr lang="en-GB" dirty="0"/>
          </a:p>
        </p:txBody>
      </p:sp>
      <p:sp>
        <p:nvSpPr>
          <p:cNvPr id="10" name="Content Placeholder 2">
            <a:extLst>
              <a:ext uri="{FF2B5EF4-FFF2-40B4-BE49-F238E27FC236}">
                <a16:creationId xmlns:a16="http://schemas.microsoft.com/office/drawing/2014/main" xmlns="" id="{CC9D9AD1-1D24-4A1F-B3FB-6BED66139D74}"/>
              </a:ext>
            </a:extLst>
          </p:cNvPr>
          <p:cNvSpPr txBox="1">
            <a:spLocks/>
          </p:cNvSpPr>
          <p:nvPr/>
        </p:nvSpPr>
        <p:spPr>
          <a:xfrm>
            <a:off x="9667577" y="3933552"/>
            <a:ext cx="2520280" cy="3483494"/>
          </a:xfrm>
          <a:prstGeom prst="rect">
            <a:avLst/>
          </a:prstGeom>
          <a:solidFill>
            <a:srgbClr val="FFC000"/>
          </a:solidFill>
        </p:spPr>
        <p:txBody>
          <a:bodyPr vert="horz" lIns="0" tIns="0" rIns="0" bIns="0" rtlCol="0">
            <a:normAutofit fontScale="92500" lnSpcReduction="20000"/>
          </a:bodyPr>
          <a:lstStyle>
            <a:lvl1pPr marL="0" indent="0" algn="l" defTabSz="1299271" rtl="0" eaLnBrk="1" latinLnBrk="0" hangingPunct="1">
              <a:spcBef>
                <a:spcPts val="0"/>
              </a:spcBef>
              <a:spcAft>
                <a:spcPts val="2400"/>
              </a:spcAft>
              <a:buSzPct val="120000"/>
              <a:buFont typeface="Arial" panose="020B0604020202020204" pitchFamily="34" charset="0"/>
              <a:buNone/>
              <a:defRPr sz="1600" kern="1200" baseline="0">
                <a:solidFill>
                  <a:schemeClr val="accent4"/>
                </a:solidFill>
                <a:latin typeface="Roboto" pitchFamily="2" charset="0"/>
                <a:ea typeface="+mn-ea"/>
                <a:cs typeface="+mn-cs"/>
              </a:defRPr>
            </a:lvl1pPr>
            <a:lvl2pPr marL="216000" indent="-216000" algn="l" defTabSz="1299271" rtl="0" eaLnBrk="1" latinLnBrk="0" hangingPunct="1">
              <a:spcBef>
                <a:spcPts val="0"/>
              </a:spcBef>
              <a:buFont typeface="Arial" panose="020B0604020202020204" pitchFamily="34" charset="0"/>
              <a:buChar char="•"/>
              <a:defRPr sz="1600" kern="1200">
                <a:solidFill>
                  <a:schemeClr val="accent4"/>
                </a:solidFill>
                <a:latin typeface="Roboto" pitchFamily="2" charset="0"/>
                <a:ea typeface="+mn-ea"/>
                <a:cs typeface="+mn-cs"/>
              </a:defRPr>
            </a:lvl2pPr>
            <a:lvl3pPr marL="720000"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3pPr>
            <a:lvl4pPr marL="720000"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4pPr>
            <a:lvl5pPr marL="720000" indent="-324818" algn="l" defTabSz="1299271" rtl="0" eaLnBrk="1" latinLnBrk="0" hangingPunct="1">
              <a:spcBef>
                <a:spcPct val="20000"/>
              </a:spcBef>
              <a:buFont typeface="Arial" panose="020B0604020202020204" pitchFamily="34" charset="0"/>
              <a:buChar char="»"/>
              <a:defRPr sz="1600" kern="1200">
                <a:solidFill>
                  <a:schemeClr val="accent4"/>
                </a:solidFill>
                <a:latin typeface="Roboto" pitchFamily="2" charset="0"/>
                <a:ea typeface="+mn-ea"/>
                <a:cs typeface="+mn-cs"/>
              </a:defRPr>
            </a:lvl5pPr>
            <a:lvl6pPr marL="3572995"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2631"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2266"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1902" indent="-324818" algn="l" defTabSz="129927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r>
              <a:rPr lang="en-GB" sz="4000" dirty="0"/>
              <a:t>NEXT BIGGEST</a:t>
            </a:r>
          </a:p>
          <a:p>
            <a:endParaRPr lang="en-GB" sz="7200" dirty="0"/>
          </a:p>
          <a:p>
            <a:r>
              <a:rPr lang="en-GB" sz="7200" dirty="0"/>
              <a:t>5%</a:t>
            </a:r>
          </a:p>
          <a:p>
            <a:endParaRPr lang="en-GB" sz="4000" dirty="0"/>
          </a:p>
          <a:p>
            <a:endParaRPr lang="en-GB" sz="4000" dirty="0"/>
          </a:p>
          <a:p>
            <a:endParaRPr lang="en-GB" dirty="0"/>
          </a:p>
        </p:txBody>
      </p:sp>
    </p:spTree>
    <p:extLst>
      <p:ext uri="{BB962C8B-B14F-4D97-AF65-F5344CB8AC3E}">
        <p14:creationId xmlns:p14="http://schemas.microsoft.com/office/powerpoint/2010/main" val="3805660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6203" y="2824648"/>
            <a:ext cx="11090967" cy="5645408"/>
          </a:xfrm>
        </p:spPr>
        <p:txBody>
          <a:bodyPr>
            <a:normAutofit/>
          </a:bodyPr>
          <a:lstStyle/>
          <a:p>
            <a:r>
              <a:rPr lang="en-GB" sz="4000" dirty="0">
                <a:latin typeface="+mn-lt"/>
              </a:rPr>
              <a:t> Large companies become default gateway to digital participation: indispensable, hard to walk away</a:t>
            </a:r>
          </a:p>
          <a:p>
            <a:r>
              <a:rPr lang="en-GB" sz="4000" dirty="0">
                <a:latin typeface="+mn-lt"/>
              </a:rPr>
              <a:t> Subject to cross selling and cross promotion of products</a:t>
            </a:r>
          </a:p>
          <a:p>
            <a:r>
              <a:rPr lang="en-GB" sz="4000" dirty="0">
                <a:latin typeface="+mn-lt"/>
              </a:rPr>
              <a:t> Choice editing – privacy tools disappear from certain app stores </a:t>
            </a:r>
          </a:p>
          <a:p>
            <a:r>
              <a:rPr lang="en-GB" sz="4000" dirty="0">
                <a:latin typeface="+mn-lt"/>
              </a:rPr>
              <a:t> Locked into ecosystem as products, services and data is not transferable to another place.   </a:t>
            </a:r>
          </a:p>
        </p:txBody>
      </p:sp>
      <p:sp>
        <p:nvSpPr>
          <p:cNvPr id="6" name="Slide Number Placeholder 5"/>
          <p:cNvSpPr>
            <a:spLocks noGrp="1"/>
          </p:cNvSpPr>
          <p:nvPr>
            <p:ph type="sldNum" sz="quarter" idx="12"/>
          </p:nvPr>
        </p:nvSpPr>
        <p:spPr/>
        <p:txBody>
          <a:bodyPr/>
          <a:lstStyle/>
          <a:p>
            <a:fld id="{8DFF7C65-1947-4EE2-86A7-B5475E28478E}" type="slidenum">
              <a:rPr lang="en-GB" smtClean="0"/>
              <a:pPr/>
              <a:t>5</a:t>
            </a:fld>
            <a:endParaRPr lang="en-GB"/>
          </a:p>
        </p:txBody>
      </p:sp>
      <p:sp>
        <p:nvSpPr>
          <p:cNvPr id="4" name="Text Placeholder 3"/>
          <p:cNvSpPr>
            <a:spLocks noGrp="1"/>
          </p:cNvSpPr>
          <p:nvPr>
            <p:ph type="body" sz="quarter" idx="13"/>
          </p:nvPr>
        </p:nvSpPr>
        <p:spPr>
          <a:xfrm>
            <a:off x="1386657" y="1547999"/>
            <a:ext cx="8892000" cy="1080000"/>
          </a:xfrm>
        </p:spPr>
        <p:txBody>
          <a:bodyPr/>
          <a:lstStyle/>
          <a:p>
            <a:r>
              <a:rPr lang="en-GB" dirty="0"/>
              <a:t>What’s the Consumer impact?</a:t>
            </a:r>
          </a:p>
        </p:txBody>
      </p:sp>
    </p:spTree>
    <p:extLst>
      <p:ext uri="{BB962C8B-B14F-4D97-AF65-F5344CB8AC3E}">
        <p14:creationId xmlns:p14="http://schemas.microsoft.com/office/powerpoint/2010/main" val="4226777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0633" y="2627999"/>
            <a:ext cx="11090967" cy="5913946"/>
          </a:xfrm>
        </p:spPr>
        <p:txBody>
          <a:bodyPr>
            <a:normAutofit/>
          </a:bodyPr>
          <a:lstStyle/>
          <a:p>
            <a:r>
              <a:rPr lang="en-GB" sz="4000" dirty="0">
                <a:latin typeface="+mn-lt"/>
              </a:rPr>
              <a:t> Future? Uptake of AI devices in the home or worn on the body combining with other services like shopping, directions and messaging. </a:t>
            </a:r>
          </a:p>
          <a:p>
            <a:r>
              <a:rPr lang="en-GB" sz="4000" dirty="0">
                <a:latin typeface="+mn-lt"/>
              </a:rPr>
              <a:t> Is it possible to hold such large companies with global reach to account, both as a regulatory body and as an individual?</a:t>
            </a:r>
          </a:p>
          <a:p>
            <a:r>
              <a:rPr lang="en-GB" sz="4000" dirty="0">
                <a:latin typeface="+mn-lt"/>
              </a:rPr>
              <a:t> What are alternative approaches to get the best outcomes for consumers? </a:t>
            </a:r>
          </a:p>
        </p:txBody>
      </p:sp>
      <p:sp>
        <p:nvSpPr>
          <p:cNvPr id="6" name="Slide Number Placeholder 5"/>
          <p:cNvSpPr>
            <a:spLocks noGrp="1"/>
          </p:cNvSpPr>
          <p:nvPr>
            <p:ph type="sldNum" sz="quarter" idx="12"/>
          </p:nvPr>
        </p:nvSpPr>
        <p:spPr/>
        <p:txBody>
          <a:bodyPr/>
          <a:lstStyle/>
          <a:p>
            <a:fld id="{8DFF7C65-1947-4EE2-86A7-B5475E28478E}" type="slidenum">
              <a:rPr lang="en-GB" smtClean="0"/>
              <a:pPr/>
              <a:t>6</a:t>
            </a:fld>
            <a:endParaRPr lang="en-GB"/>
          </a:p>
        </p:txBody>
      </p:sp>
      <p:sp>
        <p:nvSpPr>
          <p:cNvPr id="4" name="Text Placeholder 3"/>
          <p:cNvSpPr>
            <a:spLocks noGrp="1"/>
          </p:cNvSpPr>
          <p:nvPr>
            <p:ph type="body" sz="quarter" idx="13"/>
          </p:nvPr>
        </p:nvSpPr>
        <p:spPr>
          <a:xfrm>
            <a:off x="1386657" y="1547999"/>
            <a:ext cx="8892000" cy="1080000"/>
          </a:xfrm>
        </p:spPr>
        <p:txBody>
          <a:bodyPr/>
          <a:lstStyle/>
          <a:p>
            <a:r>
              <a:rPr lang="en-GB" dirty="0"/>
              <a:t>What’s the Consumer impact?</a:t>
            </a:r>
          </a:p>
        </p:txBody>
      </p:sp>
    </p:spTree>
    <p:extLst>
      <p:ext uri="{BB962C8B-B14F-4D97-AF65-F5344CB8AC3E}">
        <p14:creationId xmlns:p14="http://schemas.microsoft.com/office/powerpoint/2010/main" val="1114795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297E7442-2C33-4A69-880B-75E08C749BB5}"/>
              </a:ext>
            </a:extLst>
          </p:cNvPr>
          <p:cNvSpPr>
            <a:spLocks noGrp="1"/>
          </p:cNvSpPr>
          <p:nvPr>
            <p:ph type="body" sz="quarter" idx="13"/>
          </p:nvPr>
        </p:nvSpPr>
        <p:spPr>
          <a:xfrm>
            <a:off x="1026617" y="1341264"/>
            <a:ext cx="3888032" cy="2611576"/>
          </a:xfrm>
        </p:spPr>
        <p:txBody>
          <a:bodyPr/>
          <a:lstStyle/>
          <a:p>
            <a:pPr algn="ctr"/>
            <a:r>
              <a:rPr lang="en-GB" cap="none" dirty="0">
                <a:solidFill>
                  <a:srgbClr val="C00000"/>
                </a:solidFill>
              </a:rPr>
              <a:t>You can have any colour you like as long as it’s from Amazon….?</a:t>
            </a:r>
          </a:p>
        </p:txBody>
      </p:sp>
      <p:pic>
        <p:nvPicPr>
          <p:cNvPr id="7" name="Picture Placeholder 6">
            <a:extLst>
              <a:ext uri="{FF2B5EF4-FFF2-40B4-BE49-F238E27FC236}">
                <a16:creationId xmlns:a16="http://schemas.microsoft.com/office/drawing/2014/main" xmlns="" id="{68A825B7-C076-40A8-B291-AD9EEB2E9C9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08" r="16608"/>
          <a:stretch>
            <a:fillRect/>
          </a:stretch>
        </p:blipFill>
        <p:spPr/>
      </p:pic>
    </p:spTree>
    <p:extLst>
      <p:ext uri="{BB962C8B-B14F-4D97-AF65-F5344CB8AC3E}">
        <p14:creationId xmlns:p14="http://schemas.microsoft.com/office/powerpoint/2010/main" val="1472251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8DFF7C65-1947-4EE2-86A7-B5475E28478E}" type="slidenum">
              <a:rPr lang="en-GB" smtClean="0"/>
              <a:pPr/>
              <a:t>8</a:t>
            </a:fld>
            <a:endParaRPr lang="en-GB" dirty="0"/>
          </a:p>
        </p:txBody>
      </p:sp>
      <p:sp>
        <p:nvSpPr>
          <p:cNvPr id="2" name="Oval 1">
            <a:extLst>
              <a:ext uri="{FF2B5EF4-FFF2-40B4-BE49-F238E27FC236}">
                <a16:creationId xmlns:a16="http://schemas.microsoft.com/office/drawing/2014/main" xmlns="" id="{D3775E83-FBBA-49DE-BA23-B0CF9CB015C0}"/>
              </a:ext>
            </a:extLst>
          </p:cNvPr>
          <p:cNvSpPr/>
          <p:nvPr/>
        </p:nvSpPr>
        <p:spPr>
          <a:xfrm>
            <a:off x="4437703" y="3329980"/>
            <a:ext cx="6086928" cy="58788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t>“#</a:t>
            </a:r>
          </a:p>
          <a:p>
            <a:pPr algn="ctr"/>
            <a:r>
              <a:rPr lang="en-GB" sz="4000" dirty="0">
                <a:solidFill>
                  <a:schemeClr val="tx1"/>
                </a:solidFill>
              </a:rPr>
              <a:t>”Bright new avatars of innovation or sinister new centres of unaccountable power?” </a:t>
            </a:r>
          </a:p>
          <a:p>
            <a:pPr algn="ctr"/>
            <a:r>
              <a:rPr lang="en-GB" sz="4000" b="1" dirty="0">
                <a:solidFill>
                  <a:schemeClr val="tx1"/>
                </a:solidFill>
              </a:rPr>
              <a:t>Buzzfeed, 2017</a:t>
            </a:r>
          </a:p>
          <a:p>
            <a:pPr algn="ctr"/>
            <a:endParaRPr lang="en-GB" sz="2800" b="1" dirty="0">
              <a:solidFill>
                <a:schemeClr val="tx1"/>
              </a:solidFill>
            </a:endParaRPr>
          </a:p>
        </p:txBody>
      </p:sp>
      <p:sp>
        <p:nvSpPr>
          <p:cNvPr id="7" name="Rectangle 6">
            <a:extLst>
              <a:ext uri="{FF2B5EF4-FFF2-40B4-BE49-F238E27FC236}">
                <a16:creationId xmlns:a16="http://schemas.microsoft.com/office/drawing/2014/main" xmlns="" id="{6739344B-B481-472F-AFDE-1C8FB3A8BB8F}"/>
              </a:ext>
            </a:extLst>
          </p:cNvPr>
          <p:cNvSpPr/>
          <p:nvPr/>
        </p:nvSpPr>
        <p:spPr>
          <a:xfrm>
            <a:off x="594569" y="1490398"/>
            <a:ext cx="4654774" cy="2554545"/>
          </a:xfrm>
          <a:prstGeom prst="rect">
            <a:avLst/>
          </a:prstGeom>
        </p:spPr>
        <p:txBody>
          <a:bodyPr wrap="square">
            <a:spAutoFit/>
          </a:bodyPr>
          <a:lstStyle/>
          <a:p>
            <a:pPr algn="ctr"/>
            <a:endParaRPr lang="en-GB" sz="4000" b="1" dirty="0"/>
          </a:p>
          <a:p>
            <a:pPr algn="ctr"/>
            <a:r>
              <a:rPr lang="en-GB" sz="4000" dirty="0"/>
              <a:t>Self-correcting market concentration?</a:t>
            </a:r>
            <a:endParaRPr lang="en-GB" sz="3600" dirty="0"/>
          </a:p>
        </p:txBody>
      </p:sp>
      <p:sp>
        <p:nvSpPr>
          <p:cNvPr id="13" name="Text Placeholder 2">
            <a:extLst>
              <a:ext uri="{FF2B5EF4-FFF2-40B4-BE49-F238E27FC236}">
                <a16:creationId xmlns:a16="http://schemas.microsoft.com/office/drawing/2014/main" xmlns="" id="{744C5C4B-A4A6-4DF3-8095-7AD0DEDC0B94}"/>
              </a:ext>
            </a:extLst>
          </p:cNvPr>
          <p:cNvSpPr>
            <a:spLocks noGrp="1"/>
          </p:cNvSpPr>
          <p:nvPr>
            <p:ph type="body" sz="quarter" idx="13"/>
          </p:nvPr>
        </p:nvSpPr>
        <p:spPr>
          <a:xfrm>
            <a:off x="6499224" y="635709"/>
            <a:ext cx="6086929" cy="1569651"/>
          </a:xfrm>
        </p:spPr>
        <p:txBody>
          <a:bodyPr/>
          <a:lstStyle/>
          <a:p>
            <a:r>
              <a:rPr lang="en-GB" sz="6000" dirty="0">
                <a:solidFill>
                  <a:schemeClr val="accent4">
                    <a:lumMod val="90000"/>
                    <a:lumOff val="10000"/>
                  </a:schemeClr>
                </a:solidFill>
              </a:rPr>
              <a:t>Challenging assumptions</a:t>
            </a:r>
          </a:p>
        </p:txBody>
      </p:sp>
    </p:spTree>
    <p:extLst>
      <p:ext uri="{BB962C8B-B14F-4D97-AF65-F5344CB8AC3E}">
        <p14:creationId xmlns:p14="http://schemas.microsoft.com/office/powerpoint/2010/main" val="49702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4EAA2436-936F-4732-981A-20CFEE762408}"/>
              </a:ext>
            </a:extLst>
          </p:cNvPr>
          <p:cNvSpPr>
            <a:spLocks noGrp="1"/>
          </p:cNvSpPr>
          <p:nvPr>
            <p:ph type="body" sz="quarter" idx="13"/>
          </p:nvPr>
        </p:nvSpPr>
        <p:spPr/>
        <p:txBody>
          <a:bodyPr/>
          <a:lstStyle/>
          <a:p>
            <a:r>
              <a:rPr lang="en-GB" dirty="0"/>
              <a:t>Network effect</a:t>
            </a:r>
          </a:p>
        </p:txBody>
      </p:sp>
      <p:sp>
        <p:nvSpPr>
          <p:cNvPr id="5" name="Content Placeholder 4">
            <a:extLst>
              <a:ext uri="{FF2B5EF4-FFF2-40B4-BE49-F238E27FC236}">
                <a16:creationId xmlns:a16="http://schemas.microsoft.com/office/drawing/2014/main" xmlns="" id="{D56F200E-0E02-4D16-9FCA-C248076FEEBD}"/>
              </a:ext>
            </a:extLst>
          </p:cNvPr>
          <p:cNvSpPr>
            <a:spLocks noGrp="1"/>
          </p:cNvSpPr>
          <p:nvPr>
            <p:ph idx="1"/>
          </p:nvPr>
        </p:nvSpPr>
        <p:spPr>
          <a:xfrm>
            <a:off x="1548000" y="2700000"/>
            <a:ext cx="5760000" cy="5266000"/>
          </a:xfrm>
        </p:spPr>
        <p:txBody>
          <a:bodyPr>
            <a:normAutofit/>
          </a:bodyPr>
          <a:lstStyle/>
          <a:p>
            <a:r>
              <a:rPr lang="en-GB" sz="3900" dirty="0">
                <a:latin typeface="+mn-lt"/>
              </a:rPr>
              <a:t>The more participants, the more connections, the more content, the richer the experience. </a:t>
            </a:r>
          </a:p>
          <a:p>
            <a:r>
              <a:rPr lang="en-GB" sz="3900" dirty="0">
                <a:solidFill>
                  <a:schemeClr val="tx1"/>
                </a:solidFill>
                <a:latin typeface="+mn-lt"/>
              </a:rPr>
              <a:t>Harder to shift over to another offer – requires an alternative </a:t>
            </a:r>
            <a:r>
              <a:rPr lang="en-GB" sz="3900" b="1" dirty="0">
                <a:solidFill>
                  <a:schemeClr val="tx1"/>
                </a:solidFill>
                <a:latin typeface="+mn-lt"/>
              </a:rPr>
              <a:t>viable network</a:t>
            </a:r>
            <a:r>
              <a:rPr lang="en-GB" sz="3900" dirty="0">
                <a:solidFill>
                  <a:schemeClr val="tx1"/>
                </a:solidFill>
                <a:latin typeface="+mn-lt"/>
              </a:rPr>
              <a:t> to make it worthwhile</a:t>
            </a:r>
            <a:endParaRPr lang="en-GB" dirty="0"/>
          </a:p>
        </p:txBody>
      </p:sp>
      <p:sp>
        <p:nvSpPr>
          <p:cNvPr id="6" name="Text Placeholder 5">
            <a:extLst>
              <a:ext uri="{FF2B5EF4-FFF2-40B4-BE49-F238E27FC236}">
                <a16:creationId xmlns:a16="http://schemas.microsoft.com/office/drawing/2014/main" xmlns="" id="{B032D4B2-E1AA-4037-ACCA-F8F420AFA356}"/>
              </a:ext>
            </a:extLst>
          </p:cNvPr>
          <p:cNvSpPr>
            <a:spLocks noGrp="1"/>
          </p:cNvSpPr>
          <p:nvPr>
            <p:ph type="body" sz="quarter" idx="15"/>
          </p:nvPr>
        </p:nvSpPr>
        <p:spPr/>
        <p:txBody>
          <a:bodyPr/>
          <a:lstStyle/>
          <a:p>
            <a:endParaRPr lang="en-GB"/>
          </a:p>
        </p:txBody>
      </p:sp>
      <p:pic>
        <p:nvPicPr>
          <p:cNvPr id="12" name="Picture Placeholder 11">
            <a:extLst>
              <a:ext uri="{FF2B5EF4-FFF2-40B4-BE49-F238E27FC236}">
                <a16:creationId xmlns:a16="http://schemas.microsoft.com/office/drawing/2014/main" xmlns="" id="{210EA4F0-A489-4416-948F-C65129F92E05}"/>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31272" r="31272"/>
          <a:stretch>
            <a:fillRect/>
          </a:stretch>
        </p:blipFill>
        <p:spPr/>
      </p:pic>
    </p:spTree>
    <p:extLst>
      <p:ext uri="{BB962C8B-B14F-4D97-AF65-F5344CB8AC3E}">
        <p14:creationId xmlns:p14="http://schemas.microsoft.com/office/powerpoint/2010/main" val="18087120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Both - CI">
      <a:dk1>
        <a:sysClr val="windowText" lastClr="000000"/>
      </a:dk1>
      <a:lt1>
        <a:sysClr val="window" lastClr="FFFFFF"/>
      </a:lt1>
      <a:dk2>
        <a:srgbClr val="FF5000"/>
      </a:dk2>
      <a:lt2>
        <a:srgbClr val="000000"/>
      </a:lt2>
      <a:accent1>
        <a:srgbClr val="737337"/>
      </a:accent1>
      <a:accent2>
        <a:srgbClr val="FFB919"/>
      </a:accent2>
      <a:accent3>
        <a:srgbClr val="910046"/>
      </a:accent3>
      <a:accent4>
        <a:srgbClr val="141E28"/>
      </a:accent4>
      <a:accent5>
        <a:srgbClr val="007396"/>
      </a:accent5>
      <a:accent6>
        <a:srgbClr val="AFC8CD"/>
      </a:accent6>
      <a:hlink>
        <a:srgbClr val="5F5F5F"/>
      </a:hlink>
      <a:folHlink>
        <a:srgbClr val="919191"/>
      </a:folHlink>
    </a:clrScheme>
    <a:fontScheme name="Both CI PPT">
      <a:majorFont>
        <a:latin typeface="Bebas Neue Bold"/>
        <a:ea typeface=""/>
        <a:cs typeface=""/>
      </a:majorFont>
      <a:minorFont>
        <a:latin typeface="Bebas Neue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975</TotalTime>
  <Words>1634</Words>
  <Application>Microsoft Office PowerPoint</Application>
  <PresentationFormat>Custom</PresentationFormat>
  <Paragraphs>162</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Bebas Neue Bold</vt:lpstr>
      <vt:lpstr>Bebas Neue Book</vt:lpstr>
      <vt:lpstr>Bebas Neue Regular</vt:lpstr>
      <vt:lpstr>Calibri</vt:lpstr>
      <vt:lpstr>Roboto</vt:lpstr>
      <vt:lpstr>Times New Roman</vt:lpstr>
      <vt:lpstr>Office Theme</vt:lpstr>
      <vt:lpstr>Making digital marketplaces Fairer :  Competition and choice in emerging digital markets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Leela Williams</dc:creator>
  <cp:lastModifiedBy>Boardroom (ground floor)</cp:lastModifiedBy>
  <cp:revision>74</cp:revision>
  <cp:lastPrinted>2018-02-22T15:59:02Z</cp:lastPrinted>
  <dcterms:created xsi:type="dcterms:W3CDTF">2017-02-06T11:32:41Z</dcterms:created>
  <dcterms:modified xsi:type="dcterms:W3CDTF">2018-02-22T16:52:48Z</dcterms:modified>
</cp:coreProperties>
</file>