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57" r:id="rId4"/>
    <p:sldId id="273" r:id="rId5"/>
    <p:sldId id="260" r:id="rId6"/>
    <p:sldId id="267" r:id="rId7"/>
    <p:sldId id="268" r:id="rId8"/>
    <p:sldId id="272" r:id="rId9"/>
    <p:sldId id="271" r:id="rId10"/>
    <p:sldId id="265" r:id="rId11"/>
    <p:sldId id="269" r:id="rId12"/>
    <p:sldId id="264" r:id="rId13"/>
    <p:sldId id="259" r:id="rId14"/>
  </p:sldIdLst>
  <p:sldSz cx="12998450" cy="9739313"/>
  <p:notesSz cx="6858000" cy="9144000"/>
  <p:custDataLst>
    <p:tags r:id="rId16"/>
  </p:custDataLst>
  <p:defaultTextStyle>
    <a:defPPr>
      <a:defRPr lang="en-US"/>
    </a:defPPr>
    <a:lvl1pPr marL="0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9635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99271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48906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98542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48177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97813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47448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97084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8">
          <p15:clr>
            <a:srgbClr val="A4A3A4"/>
          </p15:clr>
        </p15:guide>
        <p15:guide id="2" pos="40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8CD"/>
    <a:srgbClr val="9100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72" autoAdjust="0"/>
  </p:normalViewPr>
  <p:slideViewPr>
    <p:cSldViewPr>
      <p:cViewPr varScale="1">
        <p:scale>
          <a:sx n="76" d="100"/>
          <a:sy n="76" d="100"/>
        </p:scale>
        <p:origin x="1002" y="96"/>
      </p:cViewPr>
      <p:guideLst>
        <p:guide orient="horz" pos="3068"/>
        <p:guide pos="40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C66E6-CEB8-4873-BB97-07318AFD44A6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4C83-4E03-4BDB-A4FF-01A4CF1E76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82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9635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99271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8906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98542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48177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97813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47448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97084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menos que se indique lo contrario, las fuentes de la información mencionada aquí se pueden encontrar en los informes elaborados por </a:t>
            </a:r>
            <a:r>
              <a:rPr lang="es-ES" dirty="0" err="1"/>
              <a:t>Consumers</a:t>
            </a:r>
            <a:r>
              <a:rPr lang="es-ES" dirty="0"/>
              <a:t> International para el Día Mundial de los Derechos del Consumidor de 2018. </a:t>
            </a:r>
            <a:br>
              <a:rPr lang="es-E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09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06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423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3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81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2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58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53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‘Connecting Voices: A Role for Consumer Rights in Developing Digital Society’, Consumers International, 2017, p. 18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01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147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42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6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5598000" y="540000"/>
            <a:ext cx="6876000" cy="687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2000" y="5004000"/>
            <a:ext cx="5076000" cy="115200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</a:defRPr>
            </a:lvl1pPr>
            <a:lvl2pPr marL="64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8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7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7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2000" y="2376000"/>
            <a:ext cx="5292000" cy="252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178050" y="8397875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688312" y="7502727"/>
            <a:ext cx="4344205" cy="1395712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60" y="7605200"/>
            <a:ext cx="4380508" cy="12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6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73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2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2142000"/>
            <a:ext cx="8676000" cy="5616000"/>
          </a:xfrm>
        </p:spPr>
        <p:txBody>
          <a:bodyPr>
            <a:noAutofit/>
          </a:bodyPr>
          <a:lstStyle>
            <a:lvl1pPr marL="0" indent="0" defTabSz="576000">
              <a:spcBef>
                <a:spcPts val="0"/>
              </a:spcBef>
              <a:spcAft>
                <a:spcPts val="400"/>
              </a:spcAft>
              <a:buSzPct val="120000"/>
              <a:buFont typeface="Arial" panose="020B0604020202020204" pitchFamily="34" charset="0"/>
              <a:buNone/>
              <a:tabLst>
                <a:tab pos="576000" algn="l"/>
              </a:tabLst>
              <a:defRPr sz="3800" baseline="0">
                <a:solidFill>
                  <a:schemeClr val="tx2"/>
                </a:solidFill>
              </a:defRPr>
            </a:lvl1pPr>
            <a:lvl2pPr>
              <a:defRPr sz="3800">
                <a:solidFill>
                  <a:schemeClr val="tx2"/>
                </a:solidFill>
              </a:defRPr>
            </a:lvl2pPr>
            <a:lvl3pPr>
              <a:defRPr sz="3800">
                <a:solidFill>
                  <a:schemeClr val="tx2"/>
                </a:solidFill>
              </a:defRPr>
            </a:lvl3pPr>
            <a:lvl4pPr>
              <a:defRPr sz="3800">
                <a:solidFill>
                  <a:schemeClr val="tx2"/>
                </a:solidFill>
              </a:defRPr>
            </a:lvl4pPr>
            <a:lvl5pPr>
              <a:defRPr sz="3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3" t="21736"/>
          <a:stretch/>
        </p:blipFill>
        <p:spPr>
          <a:xfrm>
            <a:off x="1548000" y="8586000"/>
            <a:ext cx="2524577" cy="10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5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80000" y="2332800"/>
            <a:ext cx="6876000" cy="6876000"/>
          </a:xfrm>
          <a:prstGeom prst="ellipse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Oval 10"/>
          <p:cNvSpPr/>
          <p:nvPr userDrawn="1"/>
        </p:nvSpPr>
        <p:spPr>
          <a:xfrm>
            <a:off x="540000" y="270000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84000"/>
            <a:ext cx="3600000" cy="252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800" b="1" i="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52000"/>
            <a:ext cx="2757600" cy="3312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78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5580000" y="2332800"/>
            <a:ext cx="6876000" cy="68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88000" y="4140000"/>
            <a:ext cx="4860000" cy="396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600" b="0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8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176000"/>
            <a:ext cx="9900000" cy="3060000"/>
          </a:xfrm>
        </p:spPr>
        <p:txBody>
          <a:bodyPr>
            <a:normAutofit/>
          </a:bodyPr>
          <a:lstStyle>
            <a:lvl1pPr marL="216000" indent="-216000">
              <a:spcBef>
                <a:spcPts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sz="2200" baseline="0">
                <a:solidFill>
                  <a:schemeClr val="accent4"/>
                </a:solidFill>
              </a:defRPr>
            </a:lvl1pPr>
            <a:lvl2pPr>
              <a:defRPr sz="2200">
                <a:solidFill>
                  <a:schemeClr val="accent4"/>
                </a:solidFill>
              </a:defRPr>
            </a:lvl2pPr>
            <a:lvl3pPr>
              <a:defRPr sz="2200">
                <a:solidFill>
                  <a:schemeClr val="accent4"/>
                </a:solidFill>
              </a:defRPr>
            </a:lvl3pPr>
            <a:lvl4pPr>
              <a:defRPr sz="2200">
                <a:solidFill>
                  <a:schemeClr val="accent4"/>
                </a:solidFill>
              </a:defRPr>
            </a:lvl4pPr>
            <a:lvl5pPr>
              <a:defRPr sz="2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922" y="9026901"/>
            <a:ext cx="3032972" cy="518528"/>
          </a:xfrm>
        </p:spPr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8892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8892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0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8892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8892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6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8244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84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644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720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7200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6000" y="4644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604000" y="2736000"/>
            <a:ext cx="3304800" cy="3304800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3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24000" y="0"/>
            <a:ext cx="5472000" cy="973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576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48000" y="3213472"/>
            <a:ext cx="5760000" cy="4320000"/>
          </a:xfrm>
        </p:spPr>
        <p:txBody>
          <a:bodyPr>
            <a:normAutofit/>
          </a:bodyPr>
          <a:lstStyle>
            <a:lvl1pPr marL="216000" indent="-216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sz="2200" baseline="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04000" y="2764800"/>
            <a:ext cx="3304800" cy="3304800"/>
          </a:xfrm>
          <a:prstGeom prst="ellipse">
            <a:avLst/>
          </a:prstGeom>
          <a:solidFill>
            <a:schemeClr val="tx2"/>
          </a:solidFill>
        </p:spPr>
        <p:txBody>
          <a:bodyPr lIns="108000" tIns="108000" rIns="0" bIns="0" anchor="ctr" anchorCtr="0"/>
          <a:lstStyle>
            <a:lvl1pPr algn="l">
              <a:lnSpc>
                <a:spcPct val="90000"/>
              </a:lnSpc>
              <a:spcAft>
                <a:spcPts val="0"/>
              </a:spcAft>
              <a:defRPr sz="11200" b="1" i="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3200"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00" y="8586000"/>
            <a:ext cx="2509632" cy="10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9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24000" y="0"/>
            <a:ext cx="5472000" cy="973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576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48000" y="3492000"/>
            <a:ext cx="5760000" cy="432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83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000" y="4644000"/>
            <a:ext cx="9900000" cy="30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922" y="9026901"/>
            <a:ext cx="3032972" cy="518528"/>
          </a:xfrm>
          <a:prstGeom prst="rect">
            <a:avLst/>
          </a:prstGeom>
        </p:spPr>
        <p:txBody>
          <a:bodyPr vert="horz" lIns="129927" tIns="64964" rIns="129927" bIns="6496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E2B2F-E75B-468D-8293-FE421438F738}" type="datetimeFigureOut">
              <a:rPr lang="en-GB" smtClean="0"/>
              <a:pPr/>
              <a:t>15/02/2018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1137" y="9026901"/>
            <a:ext cx="4116176" cy="518528"/>
          </a:xfrm>
          <a:prstGeom prst="rect">
            <a:avLst/>
          </a:prstGeom>
        </p:spPr>
        <p:txBody>
          <a:bodyPr vert="horz" lIns="129927" tIns="64964" rIns="129927" bIns="6496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59864" y="8863200"/>
            <a:ext cx="360041" cy="345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cap="all" baseline="0">
                <a:solidFill>
                  <a:schemeClr val="accent4"/>
                </a:solidFill>
              </a:defRPr>
            </a:lvl1pPr>
          </a:lstStyle>
          <a:p>
            <a:fld id="{BACA8776-5752-47B4-BC87-EA3105DDC0D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00" y="8586000"/>
            <a:ext cx="2509632" cy="10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6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</p:sldLayoutIdLst>
  <p:txStyles>
    <p:titleStyle>
      <a:lvl1pPr algn="l" defTabSz="1299271" rtl="0" eaLnBrk="1" latinLnBrk="0" hangingPunct="1">
        <a:spcBef>
          <a:spcPct val="0"/>
        </a:spcBef>
        <a:buNone/>
        <a:defRPr sz="2400" b="1" i="0" kern="1200" cap="all" baseline="0">
          <a:solidFill>
            <a:srgbClr val="141E28"/>
          </a:solidFill>
          <a:latin typeface="+mj-lt"/>
          <a:ea typeface="+mj-ea"/>
          <a:cs typeface="+mj-cs"/>
        </a:defRPr>
      </a:lvl1pPr>
    </p:titleStyle>
    <p:bodyStyle>
      <a:lvl1pPr marL="0" indent="0" algn="l" defTabSz="1299271" rtl="0" eaLnBrk="1" latinLnBrk="0" hangingPunct="1">
        <a:spcBef>
          <a:spcPts val="0"/>
        </a:spcBef>
        <a:spcAft>
          <a:spcPts val="2400"/>
        </a:spcAft>
        <a:buFont typeface="Arial" panose="020B0604020202020204" pitchFamily="34" charset="0"/>
        <a:buNone/>
        <a:defRPr sz="1600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1055658" indent="-406022" algn="l" defTabSz="1299271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624089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2273724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923360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3572995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2631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2266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1902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35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271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906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8542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8177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7813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7448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7084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779673" y="4293592"/>
            <a:ext cx="5076000" cy="1608732"/>
          </a:xfrm>
        </p:spPr>
        <p:txBody>
          <a:bodyPr>
            <a:noAutofit/>
          </a:bodyPr>
          <a:lstStyle/>
          <a:p>
            <a:r>
              <a:rPr lang="es-ES" dirty="0"/>
              <a:t>Haciendo mercados digitales más justos</a:t>
            </a:r>
          </a:p>
          <a:p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#</a:t>
            </a:r>
            <a:r>
              <a:rPr lang="en-GB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BetterDigitalWorld</a:t>
            </a:r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15.3.18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779673" y="1557288"/>
            <a:ext cx="5292000" cy="2520000"/>
          </a:xfrm>
        </p:spPr>
        <p:txBody>
          <a:bodyPr/>
          <a:lstStyle/>
          <a:p>
            <a:r>
              <a:rPr lang="es-ES" sz="4800" dirty="0">
                <a:latin typeface="Franklin Gothic Medium" panose="020B0603020102020204" pitchFamily="34" charset="0"/>
              </a:rPr>
              <a:t>Día Mundial de los Derechos del Consumidor 2018</a:t>
            </a:r>
            <a:endParaRPr lang="en-GB" sz="4800" dirty="0">
              <a:latin typeface="Franklin Gothic Medium" panose="020B0603020102020204" pitchFamily="34" charset="0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641309" y="7441424"/>
            <a:ext cx="4786346" cy="1857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425309" y="5326500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0B85E-AC34-4559-9537-2C45E3B17C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77" y="5969773"/>
            <a:ext cx="2885063" cy="3033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45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42641" y="1413272"/>
            <a:ext cx="3600000" cy="2520000"/>
          </a:xfrm>
        </p:spPr>
        <p:txBody>
          <a:bodyPr/>
          <a:lstStyle/>
          <a:p>
            <a:r>
              <a:rPr lang="es-ES" sz="2400" dirty="0">
                <a:solidFill>
                  <a:schemeClr val="tx2"/>
                </a:solidFill>
                <a:latin typeface="Franklin Gothic Medium" panose="020B06030201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En 2017, una investigación llevada a cabo en la UE descubrió que el 67 % de las páginas web de comparación de precios inducían a error a los usuarios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Placeholder 3"/>
          <p:cNvPicPr>
            <a:picLocks noGrp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53" y="3479214"/>
            <a:ext cx="5040000" cy="5040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C70C2-0C60-4ED8-A975-C98C1A3CB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45" y="6309941"/>
            <a:ext cx="3164969" cy="3329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585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6850" y="116733"/>
            <a:ext cx="6257665" cy="1080000"/>
          </a:xfrm>
        </p:spPr>
        <p:txBody>
          <a:bodyPr/>
          <a:lstStyle/>
          <a:p>
            <a:r>
              <a:rPr lang="en-GB" sz="4400" dirty="0">
                <a:latin typeface="Franklin Gothic Medium" panose="020B0603020102020204" pitchFamily="34" charset="0"/>
              </a:rPr>
              <a:t>3.2 </a:t>
            </a:r>
            <a:r>
              <a:rPr lang="es-ES" sz="4400" dirty="0">
                <a:latin typeface="Franklin Gothic Medium" panose="020B0603020102020204" pitchFamily="34" charset="0"/>
              </a:rPr>
              <a:t>Mejor protección en línea</a:t>
            </a:r>
            <a:r>
              <a:rPr lang="en-GB" sz="4400" dirty="0">
                <a:latin typeface="Franklin Gothic Medium" panose="020B0603020102020204" pitchFamily="34" charset="0"/>
              </a:rPr>
              <a:t>: </a:t>
            </a:r>
            <a:r>
              <a:rPr lang="en-GB" sz="4400" dirty="0" err="1">
                <a:latin typeface="Franklin Gothic Medium" panose="020B0603020102020204" pitchFamily="34" charset="0"/>
              </a:rPr>
              <a:t>Indemnización</a:t>
            </a:r>
            <a:endParaRPr lang="en-GB" sz="4400" dirty="0">
              <a:latin typeface="Franklin Gothic Medium" panose="020B06030201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36850" y="2213135"/>
            <a:ext cx="6257665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ea typeface="Roboto" panose="02000000000000000000" pitchFamily="2" charset="0"/>
                <a:cs typeface="Roboto" panose="02000000000000000000" pitchFamily="2" charset="0"/>
              </a:rPr>
              <a:t>Los consumidores deben saber que los problemas con las compras en línea pueden resolverse fácilmente.</a:t>
            </a:r>
            <a:endParaRPr lang="en-US" sz="22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200" dirty="0">
                <a:ea typeface="Roboto" panose="02000000000000000000" pitchFamily="2" charset="0"/>
                <a:cs typeface="Roboto" panose="02000000000000000000" pitchFamily="2" charset="0"/>
              </a:rPr>
              <a:t>El acceso de los consumidores a la indemnización puede variar mucho según la región o el país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200" dirty="0"/>
              <a:t>Incluso aunque los consumidores tengan derecho a una compensación, no siempre lo saben. Una encuesta de la UE de 2015 señalaba que la mayoría de los consumidores que realizaban compras en línea no conocían sus derechos.</a:t>
            </a:r>
          </a:p>
          <a:p>
            <a:r>
              <a:rPr lang="es-ES" sz="2200" dirty="0">
                <a:ea typeface="Roboto" panose="02000000000000000000" pitchFamily="2" charset="0"/>
                <a:cs typeface="Roboto" panose="02000000000000000000" pitchFamily="2" charset="0"/>
              </a:rPr>
              <a:t>Los vendedores en línea necesitan potentes mecanismos internos de resolución de disputas que sean fáciles de entender, mientras que los reguladores deberían trabajar en las distintas jurisdicciones para ayudar a resolver las disputas transfronterizas.</a:t>
            </a:r>
            <a:endParaRPr lang="en-GB" sz="2200" dirty="0"/>
          </a:p>
          <a:p>
            <a:endParaRPr lang="en-GB" sz="2200" dirty="0"/>
          </a:p>
          <a:p>
            <a:pPr>
              <a:buFont typeface="Arial" pitchFamily="34" charset="0"/>
              <a:buChar char="•"/>
            </a:pPr>
            <a:endParaRPr lang="en-GB" sz="2200" dirty="0"/>
          </a:p>
          <a:p>
            <a:endParaRPr lang="en-GB" sz="2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47647F-52C7-4561-8ABB-096843AE74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565" y="7656245"/>
            <a:ext cx="1938798" cy="20369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B17A82-295D-40A5-8A49-9C0C3EF73C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9" b="-394"/>
          <a:stretch/>
        </p:blipFill>
        <p:spPr>
          <a:xfrm>
            <a:off x="7526452" y="-56840"/>
            <a:ext cx="5471998" cy="98529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859265" y="2889656"/>
            <a:ext cx="4976616" cy="3960000"/>
          </a:xfrm>
        </p:spPr>
        <p:txBody>
          <a:bodyPr/>
          <a:lstStyle/>
          <a:p>
            <a:endParaRPr lang="es-ES" sz="3600" b="1" dirty="0">
              <a:latin typeface="Franklin Gothic Medium" panose="020B0603020102020204" pitchFamily="34" charset="0"/>
            </a:endParaRPr>
          </a:p>
          <a:p>
            <a:r>
              <a:rPr lang="es-ES" sz="3600" b="1" dirty="0">
                <a:latin typeface="Franklin Gothic Medium" panose="020B0603020102020204" pitchFamily="34" charset="0"/>
              </a:rPr>
              <a:t>menos del 10 %</a:t>
            </a:r>
          </a:p>
          <a:p>
            <a:r>
              <a:rPr lang="es-ES" sz="3600" b="1" dirty="0">
                <a:latin typeface="Franklin Gothic Medium" panose="020B0603020102020204" pitchFamily="34" charset="0"/>
              </a:rPr>
              <a:t>de los miembros de </a:t>
            </a:r>
            <a:r>
              <a:rPr lang="es-ES" sz="3600" b="1" dirty="0" err="1">
                <a:latin typeface="Franklin Gothic Medium" panose="020B0603020102020204" pitchFamily="34" charset="0"/>
              </a:rPr>
              <a:t>Consumers</a:t>
            </a:r>
            <a:r>
              <a:rPr lang="es-ES" sz="3600" b="1" dirty="0">
                <a:latin typeface="Franklin Gothic Medium" panose="020B0603020102020204" pitchFamily="34" charset="0"/>
              </a:rPr>
              <a:t> International de África, Latinoamérica y el Caribe afirman que los consumidores tienen acceso habitual a las indemnizaciones</a:t>
            </a:r>
            <a:endParaRPr lang="en-GB" sz="3600" b="1" dirty="0">
              <a:latin typeface="Franklin Gothic Medium" panose="020B06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87F07D-BE54-4FBE-86EA-7F2A3EE9A8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45" y="6310873"/>
            <a:ext cx="3164969" cy="3327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6080" y="1457899"/>
            <a:ext cx="7022927" cy="384581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Los miembros de </a:t>
            </a:r>
            <a:r>
              <a:rPr lang="es-ES" sz="22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Consumers</a:t>
            </a: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International pueden optar por actuar sobre los problemas del comercio electrónico más importantes en sus propios países.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En el pasado, los miembros han celebrado eventos, han colaborado con sus medios locales, han elaborado informes, han abogado por los gobiernos nacionales, han señalado empresas y han conversado con los consumidores.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Consumers</a:t>
            </a: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International reunirá actividades procedentes de todo el mundo en nuestro sitio web para que se escuche nuestra voz colectiva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Comparta su acción con la etiqueta #</a:t>
            </a:r>
            <a:r>
              <a:rPr lang="es-ES" sz="22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BetterDigitalWorld</a:t>
            </a: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para construir la imagen internacional.</a:t>
            </a:r>
            <a:r>
              <a:rPr lang="en-U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GB" sz="22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46080" y="635820"/>
            <a:ext cx="8451688" cy="678451"/>
          </a:xfrm>
        </p:spPr>
        <p:txBody>
          <a:bodyPr/>
          <a:lstStyle/>
          <a:p>
            <a:r>
              <a:rPr lang="en-GB" dirty="0" err="1">
                <a:latin typeface="Franklin Gothic Medium" panose="020B0603020102020204" pitchFamily="34" charset="0"/>
              </a:rPr>
              <a:t>Qué</a:t>
            </a:r>
            <a:r>
              <a:rPr lang="en-GB" dirty="0">
                <a:latin typeface="Franklin Gothic Medium" panose="020B0603020102020204" pitchFamily="34" charset="0"/>
              </a:rPr>
              <a:t> </a:t>
            </a:r>
            <a:r>
              <a:rPr lang="en-GB" dirty="0" err="1">
                <a:latin typeface="Franklin Gothic Medium" panose="020B0603020102020204" pitchFamily="34" charset="0"/>
              </a:rPr>
              <a:t>puede</a:t>
            </a:r>
            <a:r>
              <a:rPr lang="en-GB" dirty="0">
                <a:latin typeface="Franklin Gothic Medium" panose="020B0603020102020204" pitchFamily="34" charset="0"/>
              </a:rPr>
              <a:t> </a:t>
            </a:r>
            <a:r>
              <a:rPr lang="en-GB" dirty="0" err="1">
                <a:latin typeface="Franklin Gothic Medium" panose="020B0603020102020204" pitchFamily="34" charset="0"/>
              </a:rPr>
              <a:t>hacer</a:t>
            </a:r>
            <a:r>
              <a:rPr lang="en-GB" dirty="0">
                <a:latin typeface="Franklin Gothic Medium" panose="020B0603020102020204" pitchFamily="34" charset="0"/>
              </a:rPr>
              <a:t> </a:t>
            </a:r>
            <a:r>
              <a:rPr lang="en-GB" dirty="0" err="1">
                <a:latin typeface="Franklin Gothic Medium" panose="020B0603020102020204" pitchFamily="34" charset="0"/>
              </a:rPr>
              <a:t>usted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206" y="3096254"/>
            <a:ext cx="3412367" cy="360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A13133-C1DA-4B28-A358-D276B4E7A9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56243"/>
            <a:ext cx="1938798" cy="2036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63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27127" y="477168"/>
            <a:ext cx="5760000" cy="1080000"/>
          </a:xfrm>
        </p:spPr>
        <p:txBody>
          <a:bodyPr/>
          <a:lstStyle/>
          <a:p>
            <a:r>
              <a:rPr lang="es-ES" dirty="0">
                <a:latin typeface="Franklin Gothic Medium" panose="020B0603020102020204" pitchFamily="34" charset="0"/>
              </a:rPr>
              <a:t>¿Qué es el día mundial de los derechos del consumidor?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300" y="3561313"/>
            <a:ext cx="5760000" cy="3877986"/>
          </a:xfrm>
        </p:spPr>
        <p:txBody>
          <a:bodyPr>
            <a:normAutofit fontScale="25000" lnSpcReduction="20000"/>
          </a:bodyPr>
          <a:lstStyle/>
          <a:p>
            <a:r>
              <a:rPr lang="es-ES" sz="120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Una ocasión anual de celebración, impacto y solidaridad global dentro del movimiento internacional de consumidores.</a:t>
            </a:r>
          </a:p>
          <a:p>
            <a:r>
              <a:rPr lang="es-ES" sz="120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Las organizaciones de consumidores se unen para llamar la atención y aumentar la sensibilidad sobre un tema que es importante para los consumidores de todo el mundo.</a:t>
            </a:r>
          </a:p>
          <a:p>
            <a:endParaRPr lang="en-GB" dirty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626BA9-A74C-4C76-BDB3-745CB4EAEE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56243"/>
            <a:ext cx="1938798" cy="2036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D96CAA-7658-4370-9710-AFCDD0F67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5344" y="-2"/>
            <a:ext cx="5595109" cy="9739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2261600" y="8863200"/>
            <a:ext cx="360000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72575" y="662530"/>
            <a:ext cx="11305256" cy="1080000"/>
          </a:xfrm>
        </p:spPr>
        <p:txBody>
          <a:bodyPr/>
          <a:lstStyle/>
          <a:p>
            <a:r>
              <a:rPr lang="es-ES" dirty="0">
                <a:latin typeface="Franklin Gothic Medium" panose="020B0603020102020204" pitchFamily="34" charset="0"/>
              </a:rPr>
              <a:t>Haciendo mercados digitales más justos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242641" y="2264013"/>
            <a:ext cx="7570291" cy="4429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s-ES" sz="2400" dirty="0"/>
              <a:t>El comercio electrónico ha abierto una gran variedad de opciones para los consumidores, lo que permite dar forma a los mercados de nuevas maneras.</a:t>
            </a:r>
          </a:p>
          <a:p>
            <a:endParaRPr lang="es-ES" sz="2400" dirty="0"/>
          </a:p>
          <a:p>
            <a:r>
              <a:rPr lang="es-ES" sz="2400" dirty="0"/>
              <a:t>Sin embargo, hay importantes preguntas que responder:</a:t>
            </a:r>
          </a:p>
          <a:p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 ¿Cómo podemos hacer que todo el mundo pueda acceder a mercados justos y seguros?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 ¿Cómo podemos proteger a los consumidores de las estafas en línea?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 ¿Cómo podemos prevenir las prácticas comerciales injustas y garantizar que haya una indemnización disponible cuando algo va mal?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D05A8B-FF5B-484D-B97A-0CE4C99AB4AB}"/>
              </a:ext>
            </a:extLst>
          </p:cNvPr>
          <p:cNvSpPr/>
          <p:nvPr/>
        </p:nvSpPr>
        <p:spPr>
          <a:xfrm>
            <a:off x="1521222" y="8505488"/>
            <a:ext cx="286299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5D385C-BD51-4A17-9EBD-D7FE95609F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999" y="7617959"/>
            <a:ext cx="1938798" cy="2036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EB86D-060E-4EFD-8753-922F05E5DD78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600" y="4891577"/>
            <a:ext cx="3600000" cy="36000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10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73F98-667E-4C9E-A4B1-A95561083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7905" y="985502"/>
            <a:ext cx="8892000" cy="1080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Franklin Gothic Medium" panose="020B0603020102020204" pitchFamily="34" charset="0"/>
              </a:rPr>
              <a:t>¿</a:t>
            </a:r>
            <a:r>
              <a:rPr lang="en-GB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Qué</a:t>
            </a:r>
            <a:r>
              <a:rPr lang="en-GB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reclamamos</a:t>
            </a:r>
            <a:r>
              <a:rPr lang="en-GB" dirty="0">
                <a:solidFill>
                  <a:schemeClr val="bg1"/>
                </a:solidFill>
                <a:latin typeface="Franklin Gothic Medium" panose="020B0603020102020204" pitchFamily="34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B0FC8D-468C-4E13-A047-64A8CB2DFD1D}"/>
              </a:ext>
            </a:extLst>
          </p:cNvPr>
          <p:cNvSpPr/>
          <p:nvPr/>
        </p:nvSpPr>
        <p:spPr>
          <a:xfrm>
            <a:off x="784216" y="2006512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AD6835-F4C2-481E-B354-1BE410B74129}"/>
              </a:ext>
            </a:extLst>
          </p:cNvPr>
          <p:cNvSpPr/>
          <p:nvPr/>
        </p:nvSpPr>
        <p:spPr>
          <a:xfrm>
            <a:off x="8614234" y="2025543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F71FF6-9838-4FB7-90D7-4B1828FA01A3}"/>
              </a:ext>
            </a:extLst>
          </p:cNvPr>
          <p:cNvSpPr/>
          <p:nvPr/>
        </p:nvSpPr>
        <p:spPr>
          <a:xfrm>
            <a:off x="4699225" y="5238083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A902B-C79E-4B66-8DB6-7C673D994100}"/>
              </a:ext>
            </a:extLst>
          </p:cNvPr>
          <p:cNvSpPr txBox="1"/>
          <p:nvPr/>
        </p:nvSpPr>
        <p:spPr>
          <a:xfrm>
            <a:off x="1252068" y="2565403"/>
            <a:ext cx="2664296" cy="2520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57A7F-1C36-4B13-B286-315726E50EEC}"/>
              </a:ext>
            </a:extLst>
          </p:cNvPr>
          <p:cNvSpPr txBox="1"/>
          <p:nvPr/>
        </p:nvSpPr>
        <p:spPr>
          <a:xfrm>
            <a:off x="1333701" y="2712622"/>
            <a:ext cx="305051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ACCESO A SERVICIOS DE INTERNET JUSTOS Y SEGUROS</a:t>
            </a:r>
            <a:endParaRPr lang="en-GB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CB7DA4-51C3-4139-BFBD-C1450D0504F2}"/>
              </a:ext>
            </a:extLst>
          </p:cNvPr>
          <p:cNvSpPr txBox="1"/>
          <p:nvPr/>
        </p:nvSpPr>
        <p:spPr>
          <a:xfrm>
            <a:off x="5275089" y="6130142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ACCIÓN CONTRA LAS ESTAFAS Y EL FRAUDE</a:t>
            </a:r>
            <a:endParaRPr lang="en-GB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ACAA58-083B-4773-974D-65FC4F0182A2}"/>
              </a:ext>
            </a:extLst>
          </p:cNvPr>
          <p:cNvSpPr txBox="1"/>
          <p:nvPr/>
        </p:nvSpPr>
        <p:spPr>
          <a:xfrm>
            <a:off x="9340499" y="3153025"/>
            <a:ext cx="2438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MEJOR PROTECCIÓN EN LÍNEA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40F93-D173-4D80-AE4E-A5FF3ADF12D7}"/>
              </a:ext>
            </a:extLst>
          </p:cNvPr>
          <p:cNvSpPr/>
          <p:nvPr/>
        </p:nvSpPr>
        <p:spPr>
          <a:xfrm>
            <a:off x="126692" y="8258264"/>
            <a:ext cx="4860366" cy="14304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C193C1-9F7F-42F4-9642-A13C344A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74" y="6409693"/>
            <a:ext cx="3164969" cy="332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8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46299" y="1695400"/>
            <a:ext cx="6874470" cy="678451"/>
          </a:xfrm>
        </p:spPr>
        <p:txBody>
          <a:bodyPr/>
          <a:lstStyle/>
          <a:p>
            <a:r>
              <a:rPr lang="en-GB" dirty="0">
                <a:latin typeface="Franklin Gothic Medium" panose="020B0603020102020204" pitchFamily="34" charset="0"/>
              </a:rPr>
              <a:t>1. </a:t>
            </a:r>
            <a:r>
              <a:rPr lang="en-GB" dirty="0" err="1">
                <a:latin typeface="Franklin Gothic Medium" panose="020B0603020102020204" pitchFamily="34" charset="0"/>
              </a:rPr>
              <a:t>Acceso</a:t>
            </a:r>
            <a:r>
              <a:rPr lang="en-GB" dirty="0">
                <a:latin typeface="Franklin Gothic Medium" panose="020B0603020102020204" pitchFamily="34" charset="0"/>
              </a:rPr>
              <a:t> y </a:t>
            </a:r>
            <a:r>
              <a:rPr lang="en-GB" dirty="0" err="1">
                <a:latin typeface="Franklin Gothic Medium" panose="020B0603020102020204" pitchFamily="34" charset="0"/>
              </a:rPr>
              <a:t>elección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8499" y="2655078"/>
            <a:ext cx="6143668" cy="4429156"/>
          </a:xfrm>
        </p:spPr>
        <p:txBody>
          <a:bodyPr>
            <a:no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La m</a:t>
            </a:r>
            <a:r>
              <a:rPr lang="es-ES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itad</a:t>
            </a:r>
            <a:r>
              <a:rPr lang="es-ES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de la población mundial aún no dispone de internet, lo cual les impide acceder a los mercados digitales</a:t>
            </a:r>
          </a:p>
          <a:p>
            <a:r>
              <a:rPr lang="es-ES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Algunos proveedores de servicios de internet utilizan prácticas como imponer un límite en el consumo de datos y así restringir el acceso de manera injusta.</a:t>
            </a:r>
          </a:p>
          <a:p>
            <a:r>
              <a:rPr lang="es-ES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Los consumidores deberían tener acceso a servicios de internet abiertos, asequibles y de buena calidad.</a:t>
            </a:r>
            <a:endParaRPr lang="en-GB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C3E0F6-6D96-4324-8172-874508B3E1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56243"/>
            <a:ext cx="1938798" cy="2036965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F386755-6034-46B4-B224-7ED08F39E8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1353" y="1313"/>
            <a:ext cx="5472000" cy="973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7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787257" y="3357488"/>
            <a:ext cx="4896544" cy="3403733"/>
          </a:xfrm>
        </p:spPr>
        <p:txBody>
          <a:bodyPr/>
          <a:lstStyle/>
          <a:p>
            <a:r>
              <a:rPr lang="es-ES" sz="4000" b="1" dirty="0">
                <a:latin typeface="Franklin Gothic Medium" panose="020B0603020102020204" pitchFamily="34" charset="0"/>
              </a:rPr>
              <a:t>Entre 2013 y 2015, un plan de banda ancha de 1 GB le habría costado a un ciudadano africano promedio el 18 % de sus ingresos mensuales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53" y="405160"/>
            <a:ext cx="5040000" cy="504056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5A437-4D09-47AC-985A-764EEA14A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45" y="6309941"/>
            <a:ext cx="3164969" cy="3329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05069" y="828087"/>
            <a:ext cx="5760000" cy="1080000"/>
          </a:xfrm>
        </p:spPr>
        <p:txBody>
          <a:bodyPr/>
          <a:lstStyle/>
          <a:p>
            <a:r>
              <a:rPr lang="en-GB" sz="4800" dirty="0">
                <a:latin typeface="Franklin Gothic Medium" panose="020B0603020102020204" pitchFamily="34" charset="0"/>
              </a:rPr>
              <a:t>2. </a:t>
            </a:r>
            <a:r>
              <a:rPr lang="en-GB" sz="4800" dirty="0" err="1">
                <a:latin typeface="Franklin Gothic Medium" panose="020B0603020102020204" pitchFamily="34" charset="0"/>
              </a:rPr>
              <a:t>estafas</a:t>
            </a:r>
            <a:endParaRPr lang="en-GB" sz="4800" dirty="0">
              <a:latin typeface="Franklin Gothic Medium" panose="020B0603020102020204" pitchFamily="34" charset="0"/>
            </a:endParaRP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4724" y="1609346"/>
            <a:ext cx="6433410" cy="4320000"/>
          </a:xfrm>
        </p:spPr>
        <p:txBody>
          <a:bodyPr>
            <a:noAutofit/>
          </a:bodyPr>
          <a:lstStyle/>
          <a:p>
            <a:r>
              <a:rPr lang="es-E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La mitad de las personas que nunca compran en línea lo achacan a la falta de confianza</a:t>
            </a:r>
          </a:p>
          <a:p>
            <a:r>
              <a:rPr lang="es-E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Los estafadores pueden fingir ser vendedores legítimos, poner anuncios falsos en plataformas legítimas o participar en estafas de pagos.</a:t>
            </a:r>
          </a:p>
          <a:p>
            <a:pPr marL="0" indent="0">
              <a:buNone/>
            </a:pPr>
            <a:r>
              <a:rPr lang="es-E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Las plataformas deberían facilitar todo lo posible el denunciar y bloquear anuncios fraudulentos, mientras que los gobiernos deberían garantizar que la protección digital del consumidor sea una parte integral del marco regulatorio.</a:t>
            </a:r>
            <a:endParaRPr lang="en-GB" sz="24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A75CD6-29EB-4761-9C31-4F595793EB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55466"/>
            <a:ext cx="1938798" cy="2038518"/>
          </a:xfrm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7956097-B55A-4B81-9192-3DDC496C2A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643241" y="3861544"/>
            <a:ext cx="4860000" cy="3960000"/>
          </a:xfrm>
        </p:spPr>
        <p:txBody>
          <a:bodyPr/>
          <a:lstStyle/>
          <a:p>
            <a:r>
              <a:rPr lang="es-ES" sz="3200" b="1" dirty="0">
                <a:latin typeface="Franklin Gothic Medium" panose="020B0603020102020204" pitchFamily="34" charset="0"/>
              </a:rPr>
              <a:t>El número de casos de estafas a nivel mundial ha aumentado en un 19 % en comparación con 2013. POR CADA 100 DÓLARES FACTURADOS, LOS ESTAFADORES SE LLEVAN ACTUALMENTE 5,65 CENTAVOS.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F225B-8765-4B87-95CF-C83AF84C8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45" y="6309941"/>
            <a:ext cx="3164969" cy="3329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21CEF12-E357-4428-A9B3-33542A1379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26617" y="477168"/>
            <a:ext cx="5760000" cy="1080000"/>
          </a:xfrm>
        </p:spPr>
        <p:txBody>
          <a:bodyPr/>
          <a:lstStyle/>
          <a:p>
            <a:r>
              <a:rPr lang="en-GB" sz="3200" dirty="0">
                <a:latin typeface="Franklin Gothic Medium" panose="020B0603020102020204" pitchFamily="34" charset="0"/>
              </a:rPr>
              <a:t>3.1 </a:t>
            </a:r>
            <a:r>
              <a:rPr lang="es-ES" sz="3200" dirty="0">
                <a:latin typeface="Franklin Gothic Medium" panose="020B0603020102020204" pitchFamily="34" charset="0"/>
              </a:rPr>
              <a:t>Mejor protección en línea: prácticas comerciales más justas</a:t>
            </a:r>
            <a:endParaRPr lang="en-GB" sz="3200" dirty="0">
              <a:latin typeface="Franklin Gothic Medium" panose="020B0603020102020204" pitchFamily="34" charset="0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D8BD5E2-013A-4213-A263-7DBB72096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967" y="2133352"/>
            <a:ext cx="5760000" cy="43200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El temor a las prácticas comerciales injustas, poco claras y confusas puede dañar la confianza del consumidor en el comercio electrónico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Algunos vendedores en línea utilizan técnicas, como el establecimiento de precios por goteo y la discriminación de precios, para cobrar a los consumidores de forma injusta.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Los proveedores digitales tendrían que seguir las buenas prácticas establecidas en las Directrices de las Naciones Unidas para la Protección del Consumidor, y los marcos de protección al consumidor deberían cumplir los requisitos de la ONU.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638088" y="8863013"/>
            <a:ext cx="360362" cy="346075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A103CF-FD0C-45B6-A0FE-263752DDF9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56243"/>
            <a:ext cx="1938798" cy="2036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6336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Both - CI">
      <a:dk1>
        <a:sysClr val="windowText" lastClr="000000"/>
      </a:dk1>
      <a:lt1>
        <a:sysClr val="window" lastClr="FFFFFF"/>
      </a:lt1>
      <a:dk2>
        <a:srgbClr val="FF5000"/>
      </a:dk2>
      <a:lt2>
        <a:srgbClr val="000000"/>
      </a:lt2>
      <a:accent1>
        <a:srgbClr val="737337"/>
      </a:accent1>
      <a:accent2>
        <a:srgbClr val="FFB919"/>
      </a:accent2>
      <a:accent3>
        <a:srgbClr val="910046"/>
      </a:accent3>
      <a:accent4>
        <a:srgbClr val="141E28"/>
      </a:accent4>
      <a:accent5>
        <a:srgbClr val="007396"/>
      </a:accent5>
      <a:accent6>
        <a:srgbClr val="AFC8C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2639</TotalTime>
  <Words>848</Words>
  <Application>Microsoft Office PowerPoint</Application>
  <PresentationFormat>Custom</PresentationFormat>
  <Paragraphs>71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Franklin Gothic Medium</vt:lpstr>
      <vt:lpstr>Roboto</vt:lpstr>
      <vt:lpstr>Office Theme</vt:lpstr>
      <vt:lpstr>Día Mundial de los Derechos del Consumidor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Leela Williams</dc:creator>
  <cp:lastModifiedBy>Lucy Valsamidis</cp:lastModifiedBy>
  <cp:revision>223</cp:revision>
  <dcterms:created xsi:type="dcterms:W3CDTF">2017-02-06T11:32:41Z</dcterms:created>
  <dcterms:modified xsi:type="dcterms:W3CDTF">2018-02-15T15:28:01Z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B55D2704-1F76-4374-A10E-16A5DD7BAF5B</vt:lpwstr>
  </property>
  <property fmtid="{D5CDD505-2E9C-101B-9397-08002B2CF9AE}" pid="3" name="ArticulatePath">
    <vt:lpwstr>World Consumer Rights Day presentation (2)</vt:lpwstr>
  </property>
</Properties>
</file>