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1" r:id="rId3"/>
    <p:sldId id="257" r:id="rId4"/>
    <p:sldId id="273" r:id="rId5"/>
    <p:sldId id="260" r:id="rId6"/>
    <p:sldId id="267" r:id="rId7"/>
    <p:sldId id="268" r:id="rId8"/>
    <p:sldId id="272" r:id="rId9"/>
    <p:sldId id="271" r:id="rId10"/>
    <p:sldId id="265" r:id="rId11"/>
    <p:sldId id="269" r:id="rId12"/>
    <p:sldId id="264" r:id="rId13"/>
    <p:sldId id="259" r:id="rId14"/>
  </p:sldIdLst>
  <p:sldSz cx="12998450" cy="9739313"/>
  <p:notesSz cx="6858000" cy="9144000"/>
  <p:custDataLst>
    <p:tags r:id="rId16"/>
  </p:custDataLst>
  <p:defaultTextStyle>
    <a:defPPr>
      <a:defRPr lang="en-US"/>
    </a:defPPr>
    <a:lvl1pPr marL="0" algn="l" defTabSz="129927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49635" algn="l" defTabSz="129927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299271" algn="l" defTabSz="129927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48906" algn="l" defTabSz="129927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598542" algn="l" defTabSz="129927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48177" algn="l" defTabSz="129927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897813" algn="l" defTabSz="129927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47448" algn="l" defTabSz="129927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197084" algn="l" defTabSz="1299271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68">
          <p15:clr>
            <a:srgbClr val="A4A3A4"/>
          </p15:clr>
        </p15:guide>
        <p15:guide id="2" pos="40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C8CD"/>
    <a:srgbClr val="91004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72" autoAdjust="0"/>
  </p:normalViewPr>
  <p:slideViewPr>
    <p:cSldViewPr>
      <p:cViewPr varScale="1">
        <p:scale>
          <a:sx n="76" d="100"/>
          <a:sy n="76" d="100"/>
        </p:scale>
        <p:origin x="1002" y="96"/>
      </p:cViewPr>
      <p:guideLst>
        <p:guide orient="horz" pos="3068"/>
        <p:guide pos="40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C66E6-CEB8-4873-BB97-07318AFD44A6}" type="datetimeFigureOut">
              <a:rPr lang="en-GB" smtClean="0"/>
              <a:pPr/>
              <a:t>12/02/2018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1413" y="685800"/>
            <a:ext cx="45751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A4C83-4E03-4BDB-A4FF-01A4CF1E76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822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992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49635" algn="l" defTabSz="12992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299271" algn="l" defTabSz="12992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48906" algn="l" defTabSz="12992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598542" algn="l" defTabSz="12992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48177" algn="l" defTabSz="12992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897813" algn="l" defTabSz="12992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47448" algn="l" defTabSz="12992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197084" algn="l" defTabSz="12992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Unless otherwise specified, sources for the information quoted here can be found in the briefings produced by Consumers International for World Consumer Rights Day 2018.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09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206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83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423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12992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39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12992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811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325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588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053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12992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 ‘Connecting Voices: A Role for Consumer Rights in Developing Digital Society’, Consumers International, 2017, p. 18</a:t>
            </a:r>
            <a:endParaRPr lang="en-GB" dirty="0"/>
          </a:p>
          <a:p>
            <a:r>
              <a:rPr lang="en-US" dirty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013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147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423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4C83-4E03-4BDB-A4FF-01A4CF1E76DA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768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5598000" y="540000"/>
            <a:ext cx="6876000" cy="687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52000" y="5004000"/>
            <a:ext cx="5076000" cy="115200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800" baseline="0">
                <a:solidFill>
                  <a:schemeClr val="bg1"/>
                </a:solidFill>
              </a:defRPr>
            </a:lvl1pPr>
            <a:lvl2pPr marL="649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9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8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8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48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97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47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97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2B2F-E75B-468D-8293-FE421438F738}" type="datetimeFigureOut">
              <a:rPr lang="en-GB" smtClean="0"/>
              <a:pPr/>
              <a:t>12/02/2018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52000" y="2376000"/>
            <a:ext cx="5292000" cy="2520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2178050" y="8397875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688312" y="7502727"/>
            <a:ext cx="4344205" cy="1395712"/>
          </a:xfrm>
          <a:prstGeom prst="rect">
            <a:avLst/>
          </a:prstGeom>
          <a:solidFill>
            <a:srgbClr val="FFFFFF">
              <a:alpha val="50980"/>
            </a:srgbClr>
          </a:solidFill>
          <a:ln>
            <a:noFill/>
          </a:ln>
          <a:effectLst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160" y="7605200"/>
            <a:ext cx="4380508" cy="128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67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2B2F-E75B-468D-8293-FE421438F738}" type="datetimeFigureOut">
              <a:rPr lang="en-GB" smtClean="0"/>
              <a:pPr/>
              <a:t>12/02/2018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731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2B2F-E75B-468D-8293-FE421438F738}" type="datetimeFigureOut">
              <a:rPr lang="en-GB" smtClean="0"/>
              <a:pPr/>
              <a:t>12/02/2018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623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000" y="1188000"/>
            <a:ext cx="5760000" cy="3600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8000" y="2142000"/>
            <a:ext cx="8676000" cy="5616000"/>
          </a:xfrm>
        </p:spPr>
        <p:txBody>
          <a:bodyPr>
            <a:noAutofit/>
          </a:bodyPr>
          <a:lstStyle>
            <a:lvl1pPr marL="0" indent="0" defTabSz="576000">
              <a:spcBef>
                <a:spcPts val="0"/>
              </a:spcBef>
              <a:spcAft>
                <a:spcPts val="400"/>
              </a:spcAft>
              <a:buSzPct val="120000"/>
              <a:buFont typeface="Arial" panose="020B0604020202020204" pitchFamily="34" charset="0"/>
              <a:buNone/>
              <a:tabLst>
                <a:tab pos="576000" algn="l"/>
              </a:tabLst>
              <a:defRPr sz="3800" baseline="0">
                <a:solidFill>
                  <a:schemeClr val="tx2"/>
                </a:solidFill>
              </a:defRPr>
            </a:lvl1pPr>
            <a:lvl2pPr>
              <a:defRPr sz="3800">
                <a:solidFill>
                  <a:schemeClr val="tx2"/>
                </a:solidFill>
              </a:defRPr>
            </a:lvl2pPr>
            <a:lvl3pPr>
              <a:defRPr sz="3800">
                <a:solidFill>
                  <a:schemeClr val="tx2"/>
                </a:solidFill>
              </a:defRPr>
            </a:lvl3pPr>
            <a:lvl4pPr>
              <a:defRPr sz="3800">
                <a:solidFill>
                  <a:schemeClr val="tx2"/>
                </a:solidFill>
              </a:defRPr>
            </a:lvl4pPr>
            <a:lvl5pPr>
              <a:defRPr sz="3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2B2F-E75B-468D-8293-FE421438F738}" type="datetimeFigureOut">
              <a:rPr lang="en-GB" smtClean="0"/>
              <a:pPr/>
              <a:t>12/02/2018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63" t="21736"/>
          <a:stretch/>
        </p:blipFill>
        <p:spPr>
          <a:xfrm>
            <a:off x="1548000" y="8586000"/>
            <a:ext cx="2524577" cy="10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54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2B2F-E75B-468D-8293-FE421438F738}" type="datetimeFigureOut">
              <a:rPr lang="en-GB" smtClean="0"/>
              <a:pPr/>
              <a:t>12/02/2018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580000" y="2332800"/>
            <a:ext cx="6876000" cy="6876000"/>
          </a:xfrm>
          <a:prstGeom prst="ellipse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1" name="Oval 10"/>
          <p:cNvSpPr/>
          <p:nvPr userDrawn="1"/>
        </p:nvSpPr>
        <p:spPr>
          <a:xfrm>
            <a:off x="540000" y="270000"/>
            <a:ext cx="4860000" cy="486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48000" y="1584000"/>
            <a:ext cx="3600000" cy="2520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800" b="1" i="0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000" y="1152000"/>
            <a:ext cx="2757600" cy="331200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2785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 userDrawn="1"/>
        </p:nvSpPr>
        <p:spPr>
          <a:xfrm>
            <a:off x="5580000" y="2332800"/>
            <a:ext cx="6876000" cy="687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2B2F-E75B-468D-8293-FE421438F738}" type="datetimeFigureOut">
              <a:rPr lang="en-GB" smtClean="0"/>
              <a:pPr/>
              <a:t>12/02/2018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588000" y="4140000"/>
            <a:ext cx="4860000" cy="3960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600" b="0" i="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680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000" y="1188000"/>
            <a:ext cx="5760000" cy="360000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8000" y="4176000"/>
            <a:ext cx="9900000" cy="3060000"/>
          </a:xfrm>
        </p:spPr>
        <p:txBody>
          <a:bodyPr>
            <a:normAutofit/>
          </a:bodyPr>
          <a:lstStyle>
            <a:lvl1pPr marL="216000" indent="-216000">
              <a:spcBef>
                <a:spcPts val="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•"/>
              <a:defRPr sz="2200" baseline="0">
                <a:solidFill>
                  <a:schemeClr val="accent4"/>
                </a:solidFill>
              </a:defRPr>
            </a:lvl1pPr>
            <a:lvl2pPr>
              <a:defRPr sz="2200">
                <a:solidFill>
                  <a:schemeClr val="accent4"/>
                </a:solidFill>
              </a:defRPr>
            </a:lvl2pPr>
            <a:lvl3pPr>
              <a:defRPr sz="2200">
                <a:solidFill>
                  <a:schemeClr val="accent4"/>
                </a:solidFill>
              </a:defRPr>
            </a:lvl3pPr>
            <a:lvl4pPr>
              <a:defRPr sz="2200">
                <a:solidFill>
                  <a:schemeClr val="accent4"/>
                </a:solidFill>
              </a:defRPr>
            </a:lvl4pPr>
            <a:lvl5pPr>
              <a:defRPr sz="22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922" y="9026901"/>
            <a:ext cx="3032972" cy="518528"/>
          </a:xfrm>
        </p:spPr>
        <p:txBody>
          <a:bodyPr/>
          <a:lstStyle/>
          <a:p>
            <a:fld id="{622E2B2F-E75B-468D-8293-FE421438F738}" type="datetimeFigureOut">
              <a:rPr lang="en-GB" smtClean="0"/>
              <a:pPr/>
              <a:t>12/02/2018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48000" y="1547999"/>
            <a:ext cx="8892000" cy="1080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4600" b="1" i="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548000" y="2736000"/>
            <a:ext cx="8892000" cy="1080000"/>
          </a:xfrm>
        </p:spPr>
        <p:txBody>
          <a:bodyPr>
            <a:noAutofit/>
          </a:bodyPr>
          <a:lstStyle>
            <a:lvl1pPr>
              <a:defRPr sz="33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1096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000" y="1188000"/>
            <a:ext cx="5760000" cy="360000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8000" y="4176000"/>
            <a:ext cx="3096000" cy="306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2400"/>
              </a:spcAft>
              <a:buSzPct val="120000"/>
              <a:buFont typeface="Arial" panose="020B0604020202020204" pitchFamily="34" charset="0"/>
              <a:buNone/>
              <a:defRPr sz="1600" baseline="0"/>
            </a:lvl1pPr>
            <a:lvl2pPr marL="216000" indent="-216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720000">
              <a:defRPr sz="1600"/>
            </a:lvl3pPr>
            <a:lvl4pPr marL="720000">
              <a:defRPr sz="1600"/>
            </a:lvl4pPr>
            <a:lvl5pPr marL="720000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2B2F-E75B-468D-8293-FE421438F738}" type="datetimeFigureOut">
              <a:rPr lang="en-GB" smtClean="0"/>
              <a:pPr/>
              <a:t>12/02/2018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48000" y="1547999"/>
            <a:ext cx="8892000" cy="1080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4600" b="1" i="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548000" y="2736000"/>
            <a:ext cx="8892000" cy="1080000"/>
          </a:xfrm>
        </p:spPr>
        <p:txBody>
          <a:bodyPr>
            <a:noAutofit/>
          </a:bodyPr>
          <a:lstStyle>
            <a:lvl1pPr>
              <a:defRPr sz="33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4896000" y="4176000"/>
            <a:ext cx="3096000" cy="306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2400"/>
              </a:spcAft>
              <a:buSzPct val="120000"/>
              <a:buFont typeface="Arial" panose="020B0604020202020204" pitchFamily="34" charset="0"/>
              <a:buNone/>
              <a:defRPr sz="1600" baseline="0"/>
            </a:lvl1pPr>
            <a:lvl2pPr marL="216000" indent="-216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720000">
              <a:defRPr sz="1600"/>
            </a:lvl3pPr>
            <a:lvl4pPr marL="720000">
              <a:defRPr sz="1600"/>
            </a:lvl4pPr>
            <a:lvl5pPr marL="720000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6"/>
          </p:nvPr>
        </p:nvSpPr>
        <p:spPr>
          <a:xfrm>
            <a:off x="8244000" y="4176000"/>
            <a:ext cx="3096000" cy="306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2400"/>
              </a:spcAft>
              <a:buSzPct val="120000"/>
              <a:buFont typeface="Arial" panose="020B0604020202020204" pitchFamily="34" charset="0"/>
              <a:buNone/>
              <a:defRPr sz="1600" baseline="0"/>
            </a:lvl1pPr>
            <a:lvl2pPr marL="216000" indent="-216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720000">
              <a:defRPr sz="1600"/>
            </a:lvl3pPr>
            <a:lvl4pPr marL="720000">
              <a:defRPr sz="1600"/>
            </a:lvl4pPr>
            <a:lvl5pPr marL="720000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9843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000" y="1188000"/>
            <a:ext cx="5760000" cy="360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8000" y="4644000"/>
            <a:ext cx="3096000" cy="306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2400"/>
              </a:spcAft>
              <a:buSzPct val="120000"/>
              <a:buFont typeface="Arial" panose="020B0604020202020204" pitchFamily="34" charset="0"/>
              <a:buNone/>
              <a:defRPr sz="1600" baseline="0"/>
            </a:lvl1pPr>
            <a:lvl2pPr marL="216000" indent="-216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720000">
              <a:defRPr sz="1600"/>
            </a:lvl3pPr>
            <a:lvl4pPr marL="720000">
              <a:defRPr sz="1600"/>
            </a:lvl4pPr>
            <a:lvl5pPr marL="720000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2B2F-E75B-468D-8293-FE421438F738}" type="datetimeFigureOut">
              <a:rPr lang="en-GB" smtClean="0"/>
              <a:pPr/>
              <a:t>12/02/2018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48000" y="1547999"/>
            <a:ext cx="7200000" cy="1080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4600" b="1" i="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548000" y="2736000"/>
            <a:ext cx="7200000" cy="1080000"/>
          </a:xfrm>
        </p:spPr>
        <p:txBody>
          <a:bodyPr>
            <a:noAutofit/>
          </a:bodyPr>
          <a:lstStyle>
            <a:lvl1pPr>
              <a:defRPr sz="33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4896000" y="4644000"/>
            <a:ext cx="3096000" cy="306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2400"/>
              </a:spcAft>
              <a:buSzPct val="120000"/>
              <a:buFont typeface="Arial" panose="020B0604020202020204" pitchFamily="34" charset="0"/>
              <a:buNone/>
              <a:defRPr sz="1600" baseline="0"/>
            </a:lvl1pPr>
            <a:lvl2pPr marL="216000" indent="-216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720000">
              <a:defRPr sz="1600"/>
            </a:lvl3pPr>
            <a:lvl4pPr marL="720000">
              <a:defRPr sz="1600"/>
            </a:lvl4pPr>
            <a:lvl5pPr marL="720000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8604000" y="2736000"/>
            <a:ext cx="3304800" cy="3304800"/>
          </a:xfrm>
          <a:prstGeom prst="ellipse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382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Bulle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7524000" y="0"/>
            <a:ext cx="5472000" cy="9738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000" y="1188000"/>
            <a:ext cx="5760000" cy="360000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2B2F-E75B-468D-8293-FE421438F738}" type="datetimeFigureOut">
              <a:rPr lang="en-GB" smtClean="0"/>
              <a:pPr/>
              <a:t>12/02/2018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48000" y="1547999"/>
            <a:ext cx="5760000" cy="1080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4600" b="1" i="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548000" y="3213472"/>
            <a:ext cx="5760000" cy="4320000"/>
          </a:xfrm>
        </p:spPr>
        <p:txBody>
          <a:bodyPr>
            <a:normAutofit/>
          </a:bodyPr>
          <a:lstStyle>
            <a:lvl1pPr marL="216000" indent="-2160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•"/>
              <a:defRPr sz="2200" baseline="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8604000" y="2764800"/>
            <a:ext cx="3304800" cy="3304800"/>
          </a:xfrm>
          <a:prstGeom prst="ellipse">
            <a:avLst/>
          </a:prstGeom>
          <a:solidFill>
            <a:schemeClr val="tx2"/>
          </a:solidFill>
        </p:spPr>
        <p:txBody>
          <a:bodyPr lIns="108000" tIns="108000" rIns="0" bIns="0" anchor="ctr" anchorCtr="0"/>
          <a:lstStyle>
            <a:lvl1pPr algn="l">
              <a:lnSpc>
                <a:spcPct val="90000"/>
              </a:lnSpc>
              <a:spcAft>
                <a:spcPts val="0"/>
              </a:spcAft>
              <a:defRPr sz="11200" b="1" i="0" baseline="0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buNone/>
              <a:defRPr sz="3200" cap="all" baseline="0">
                <a:solidFill>
                  <a:schemeClr val="accent4"/>
                </a:solidFill>
              </a:defRPr>
            </a:lvl2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000" y="8586000"/>
            <a:ext cx="2509632" cy="107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97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7524000" y="0"/>
            <a:ext cx="5472000" cy="9738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000" y="1188000"/>
            <a:ext cx="5760000" cy="360000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2B2F-E75B-468D-8293-FE421438F738}" type="datetimeFigureOut">
              <a:rPr lang="en-GB" smtClean="0"/>
              <a:pPr/>
              <a:t>12/02/2018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48000" y="1547999"/>
            <a:ext cx="5760000" cy="1080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4600" b="1" i="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548000" y="3492000"/>
            <a:ext cx="5760000" cy="4320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SzPct val="120000"/>
              <a:buFont typeface="Arial" panose="020B0604020202020204" pitchFamily="34" charset="0"/>
              <a:buNone/>
              <a:defRPr sz="16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4835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48000" y="1188000"/>
            <a:ext cx="5760000" cy="36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8000" y="4644000"/>
            <a:ext cx="9900000" cy="306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922" y="9026901"/>
            <a:ext cx="3032972" cy="518528"/>
          </a:xfrm>
          <a:prstGeom prst="rect">
            <a:avLst/>
          </a:prstGeom>
        </p:spPr>
        <p:txBody>
          <a:bodyPr vert="horz" lIns="129927" tIns="64964" rIns="129927" bIns="64964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E2B2F-E75B-468D-8293-FE421438F738}" type="datetimeFigureOut">
              <a:rPr lang="en-GB" smtClean="0"/>
              <a:pPr/>
              <a:t>12/02/2018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1137" y="9026901"/>
            <a:ext cx="4116176" cy="518528"/>
          </a:xfrm>
          <a:prstGeom prst="rect">
            <a:avLst/>
          </a:prstGeom>
        </p:spPr>
        <p:txBody>
          <a:bodyPr vert="horz" lIns="129927" tIns="64964" rIns="129927" bIns="64964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259864" y="8863200"/>
            <a:ext cx="360041" cy="345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cap="all" baseline="0">
                <a:solidFill>
                  <a:schemeClr val="accent4"/>
                </a:solidFill>
              </a:defRPr>
            </a:lvl1pPr>
          </a:lstStyle>
          <a:p>
            <a:fld id="{BACA8776-5752-47B4-BC87-EA3105DDC0D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000" y="8586000"/>
            <a:ext cx="2509632" cy="107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68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56" r:id="rId6"/>
    <p:sldLayoutId id="2147483657" r:id="rId7"/>
    <p:sldLayoutId id="2147483658" r:id="rId8"/>
    <p:sldLayoutId id="2147483659" r:id="rId9"/>
    <p:sldLayoutId id="2147483654" r:id="rId10"/>
    <p:sldLayoutId id="2147483655" r:id="rId11"/>
  </p:sldLayoutIdLst>
  <p:txStyles>
    <p:titleStyle>
      <a:lvl1pPr algn="l" defTabSz="1299271" rtl="0" eaLnBrk="1" latinLnBrk="0" hangingPunct="1">
        <a:spcBef>
          <a:spcPct val="0"/>
        </a:spcBef>
        <a:buNone/>
        <a:defRPr sz="2400" b="1" i="0" kern="1200" cap="all" baseline="0">
          <a:solidFill>
            <a:srgbClr val="141E28"/>
          </a:solidFill>
          <a:latin typeface="+mj-lt"/>
          <a:ea typeface="+mj-ea"/>
          <a:cs typeface="+mj-cs"/>
        </a:defRPr>
      </a:lvl1pPr>
    </p:titleStyle>
    <p:bodyStyle>
      <a:lvl1pPr marL="0" indent="0" algn="l" defTabSz="1299271" rtl="0" eaLnBrk="1" latinLnBrk="0" hangingPunct="1">
        <a:spcBef>
          <a:spcPts val="0"/>
        </a:spcBef>
        <a:spcAft>
          <a:spcPts val="2400"/>
        </a:spcAft>
        <a:buFont typeface="Arial" panose="020B0604020202020204" pitchFamily="34" charset="0"/>
        <a:buNone/>
        <a:defRPr sz="1600" kern="1200" baseline="0">
          <a:solidFill>
            <a:schemeClr val="accent4"/>
          </a:solidFill>
          <a:latin typeface="+mn-lt"/>
          <a:ea typeface="+mn-ea"/>
          <a:cs typeface="+mn-cs"/>
        </a:defRPr>
      </a:lvl1pPr>
      <a:lvl2pPr marL="1055658" indent="-406022" algn="l" defTabSz="1299271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624089" indent="-324818" algn="l" defTabSz="1299271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2273724" indent="-324818" algn="l" defTabSz="1299271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923360" indent="-324818" algn="l" defTabSz="1299271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3572995" indent="-324818" algn="l" defTabSz="1299271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2631" indent="-324818" algn="l" defTabSz="1299271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2266" indent="-324818" algn="l" defTabSz="1299271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1902" indent="-324818" algn="l" defTabSz="1299271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92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635" algn="l" defTabSz="12992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9271" algn="l" defTabSz="12992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8906" algn="l" defTabSz="12992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8542" algn="l" defTabSz="12992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8177" algn="l" defTabSz="12992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7813" algn="l" defTabSz="12992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7448" algn="l" defTabSz="12992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7084" algn="l" defTabSz="129927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5" Type="http://schemas.openxmlformats.org/officeDocument/2006/relationships/image" Target="../media/image15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5" Type="http://schemas.openxmlformats.org/officeDocument/2006/relationships/image" Target="../media/image20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5" Type="http://schemas.openxmlformats.org/officeDocument/2006/relationships/image" Target="../media/image15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8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5" Type="http://schemas.openxmlformats.org/officeDocument/2006/relationships/image" Target="../media/image10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5" Type="http://schemas.openxmlformats.org/officeDocument/2006/relationships/image" Target="../media/image13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5" Type="http://schemas.openxmlformats.org/officeDocument/2006/relationships/image" Target="../media/image16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5" Type="http://schemas.openxmlformats.org/officeDocument/2006/relationships/image" Target="../media/image15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5" Type="http://schemas.openxmlformats.org/officeDocument/2006/relationships/image" Target="../media/image8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6499225" y="4293592"/>
            <a:ext cx="5076000" cy="1608732"/>
          </a:xfrm>
        </p:spPr>
        <p:txBody>
          <a:bodyPr>
            <a:noAutofit/>
          </a:bodyPr>
          <a:lstStyle/>
          <a:p>
            <a:r>
              <a:rPr lang="en-GB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Making Digital Marketplaces Fairer</a:t>
            </a:r>
          </a:p>
          <a:p>
            <a:r>
              <a:rPr lang="en-GB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#</a:t>
            </a:r>
            <a:r>
              <a:rPr lang="en-GB" dirty="0" err="1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BetterDigitalWorld</a:t>
            </a:r>
            <a:r>
              <a:rPr lang="en-GB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r>
              <a:rPr lang="en-GB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15 March 2018</a:t>
            </a: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499225" y="2133352"/>
            <a:ext cx="5292000" cy="2520000"/>
          </a:xfrm>
        </p:spPr>
        <p:txBody>
          <a:bodyPr/>
          <a:lstStyle/>
          <a:p>
            <a:r>
              <a:rPr lang="en-GB" sz="4800" dirty="0">
                <a:latin typeface="Franklin Gothic Medium" panose="020B0603020102020204" pitchFamily="34" charset="0"/>
              </a:rPr>
              <a:t>World Consumer Rights Day 2018</a:t>
            </a:r>
          </a:p>
        </p:txBody>
      </p:sp>
      <p:sp useBgFill="1">
        <p:nvSpPr>
          <p:cNvPr id="4" name="Rectangle 3"/>
          <p:cNvSpPr/>
          <p:nvPr/>
        </p:nvSpPr>
        <p:spPr>
          <a:xfrm>
            <a:off x="641309" y="7441424"/>
            <a:ext cx="4786346" cy="1857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l 1"/>
          <p:cNvSpPr/>
          <p:nvPr/>
        </p:nvSpPr>
        <p:spPr>
          <a:xfrm>
            <a:off x="425309" y="5326500"/>
            <a:ext cx="4320000" cy="432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D0B85E-AC34-4559-9537-2C45E3B17C3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777" y="5902324"/>
            <a:ext cx="2885063" cy="3168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5456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242641" y="1413272"/>
            <a:ext cx="3600000" cy="2520000"/>
          </a:xfrm>
        </p:spPr>
        <p:txBody>
          <a:bodyPr/>
          <a:lstStyle/>
          <a:p>
            <a:r>
              <a:rPr lang="en-US" sz="3200" dirty="0">
                <a:solidFill>
                  <a:schemeClr val="tx2"/>
                </a:solidFill>
                <a:latin typeface="Franklin Gothic Medium" panose="020B06030201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In 2017, EU research found that 67% of price comparison websites were misleading users</a:t>
            </a:r>
            <a:endParaRPr lang="en-GB" sz="3200" dirty="0">
              <a:solidFill>
                <a:schemeClr val="tx2"/>
              </a:solidFill>
              <a:latin typeface="Franklin Gothic Medium" panose="020B0603020102020204" pitchFamily="3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7127" y="8512994"/>
            <a:ext cx="3071834" cy="928694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Placeholder 3"/>
          <p:cNvPicPr>
            <a:picLocks noGrp="1"/>
          </p:cNvPicPr>
          <p:nvPr>
            <p:ph type="pic" sz="quarter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153" y="3479214"/>
            <a:ext cx="5040000" cy="50400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1C70C2-0C60-4ED8-A975-C98C1A3CB4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45" y="6236881"/>
            <a:ext cx="3164969" cy="34757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9585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54755" y="549176"/>
            <a:ext cx="5760000" cy="1080000"/>
          </a:xfrm>
        </p:spPr>
        <p:txBody>
          <a:bodyPr/>
          <a:lstStyle/>
          <a:p>
            <a:r>
              <a:rPr lang="en-GB" dirty="0">
                <a:latin typeface="Franklin Gothic Medium" panose="020B0603020102020204" pitchFamily="34" charset="0"/>
              </a:rPr>
              <a:t>3.2 Better protection online: </a:t>
            </a:r>
            <a:r>
              <a:rPr lang="en-GB" dirty="0" err="1">
                <a:latin typeface="Franklin Gothic Medium" panose="020B0603020102020204" pitchFamily="34" charset="0"/>
              </a:rPr>
              <a:t>REDress</a:t>
            </a:r>
            <a:endParaRPr lang="en-GB" dirty="0">
              <a:latin typeface="Franklin Gothic Medium" panose="020B0603020102020204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11901600" y="9025200"/>
            <a:ext cx="360000" cy="183600"/>
          </a:xfrm>
        </p:spPr>
        <p:txBody>
          <a:bodyPr>
            <a:normAutofit fontScale="92500" lnSpcReduction="20000"/>
          </a:bodyPr>
          <a:lstStyle/>
          <a:p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498565" y="8512994"/>
            <a:ext cx="2714644" cy="928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854755" y="2452153"/>
            <a:ext cx="6257665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ea typeface="Roboto" panose="02000000000000000000" pitchFamily="2" charset="0"/>
                <a:cs typeface="Roboto" panose="02000000000000000000" pitchFamily="2" charset="0"/>
              </a:rPr>
              <a:t>Consumers need to know that problems with online shopping can be easily sorted out. </a:t>
            </a:r>
          </a:p>
          <a:p>
            <a:endParaRPr lang="en-US" sz="24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ea typeface="Roboto" panose="02000000000000000000" pitchFamily="2" charset="0"/>
                <a:cs typeface="Roboto" panose="02000000000000000000" pitchFamily="2" charset="0"/>
              </a:rPr>
              <a:t>Consumers’ access to redress can vary a lot by region or country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Even when consumers have the right to redress, they don’t always know it.  A 2015 EU survey showed that most consumers shopping online were unaware of their rights.</a:t>
            </a:r>
            <a:endParaRPr lang="en-GB" sz="24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400" dirty="0"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en-GB" sz="2400" dirty="0" err="1">
                <a:ea typeface="Roboto" panose="02000000000000000000" pitchFamily="2" charset="0"/>
                <a:cs typeface="Roboto" panose="02000000000000000000" pitchFamily="2" charset="0"/>
              </a:rPr>
              <a:t>nline</a:t>
            </a:r>
            <a:r>
              <a:rPr lang="en-GB" sz="2400" dirty="0">
                <a:ea typeface="Roboto" panose="02000000000000000000" pitchFamily="2" charset="0"/>
                <a:cs typeface="Roboto" panose="02000000000000000000" pitchFamily="2" charset="0"/>
              </a:rPr>
              <a:t> retailers need strong internal dispute mechanisms that are easy to understand, while </a:t>
            </a:r>
            <a:r>
              <a:rPr lang="en-US" sz="2400" dirty="0">
                <a:ea typeface="Roboto" panose="02000000000000000000" pitchFamily="2" charset="0"/>
                <a:cs typeface="Roboto" panose="02000000000000000000" pitchFamily="2" charset="0"/>
              </a:rPr>
              <a:t>regulators should work across jurisdictions to support cross-border dispute resolution.</a:t>
            </a:r>
            <a:endParaRPr lang="en-GB" sz="24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pPr>
              <a:buFont typeface="Arial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47647F-52C7-4561-8ABB-096843AE74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565" y="7610142"/>
            <a:ext cx="1938798" cy="21291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B17A82-295D-40A5-8A49-9C0C3EF73C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9" b="-394"/>
          <a:stretch/>
        </p:blipFill>
        <p:spPr>
          <a:xfrm>
            <a:off x="7526452" y="-56840"/>
            <a:ext cx="5471998" cy="985299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859265" y="3501504"/>
            <a:ext cx="4976616" cy="3960000"/>
          </a:xfrm>
        </p:spPr>
        <p:txBody>
          <a:bodyPr/>
          <a:lstStyle/>
          <a:p>
            <a:r>
              <a:rPr lang="en-GB" sz="3600" b="1" dirty="0">
                <a:latin typeface="Franklin Gothic Medium" panose="020B0603020102020204" pitchFamily="34" charset="0"/>
              </a:rPr>
              <a:t>less than 10%</a:t>
            </a:r>
          </a:p>
          <a:p>
            <a:r>
              <a:rPr lang="en-GB" sz="3600" b="1" dirty="0">
                <a:latin typeface="Franklin Gothic Medium" panose="020B0603020102020204" pitchFamily="34" charset="0"/>
              </a:rPr>
              <a:t>of consumers international members from Africa and Latin America and the Caribbean say that consumers have regular access to redress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87F07D-BE54-4FBE-86EA-7F2A3EE9A8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45" y="6236881"/>
            <a:ext cx="3164969" cy="34757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4082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8000" y="1845320"/>
            <a:ext cx="7022927" cy="3845818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Consumers International members can choose to take action on the issues in e-commerce that are most relevant in their own countries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In the past members have held events, engaged with their local media, produced reports, advocated to national governments, targeted companies and held conversations with consumers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Consumers International will bring together activities from around the world on our website, showcasing our collective voice</a:t>
            </a:r>
            <a:endParaRPr lang="en-US" sz="2400" dirty="0"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Share your action with the hashtag #</a:t>
            </a:r>
            <a:r>
              <a:rPr lang="en-US" sz="2400" dirty="0" err="1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BetterDigitalWorld</a:t>
            </a:r>
            <a:r>
              <a:rPr lang="en-US" sz="24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to build the international picture.</a:t>
            </a:r>
            <a:endParaRPr lang="en-GB" sz="2400" dirty="0"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12259864" y="8863200"/>
            <a:ext cx="360041" cy="345600"/>
          </a:xfrm>
        </p:spPr>
        <p:txBody>
          <a:bodyPr/>
          <a:lstStyle/>
          <a:p>
            <a:fld id="{8DFF7C65-1947-4EE2-86A7-B5475E28478E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555417" y="779448"/>
            <a:ext cx="8451688" cy="678451"/>
          </a:xfrm>
        </p:spPr>
        <p:txBody>
          <a:bodyPr/>
          <a:lstStyle/>
          <a:p>
            <a:r>
              <a:rPr lang="en-GB" dirty="0">
                <a:latin typeface="Franklin Gothic Medium" panose="020B0603020102020204" pitchFamily="34" charset="0"/>
              </a:rPr>
              <a:t>What you can do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7127" y="8512994"/>
            <a:ext cx="3071834" cy="928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1857075" y="9013060"/>
            <a:ext cx="500066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1206" y="3096254"/>
            <a:ext cx="3412367" cy="360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A13133-C1DA-4B28-A358-D276B4E7A9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000" y="7610140"/>
            <a:ext cx="1938798" cy="21291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7633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12259864" y="8863200"/>
            <a:ext cx="360041" cy="345600"/>
          </a:xfrm>
        </p:spPr>
        <p:txBody>
          <a:bodyPr/>
          <a:lstStyle/>
          <a:p>
            <a:fld id="{8DFF7C65-1947-4EE2-86A7-B5475E28478E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404952" y="1053232"/>
            <a:ext cx="5760000" cy="1080000"/>
          </a:xfrm>
        </p:spPr>
        <p:txBody>
          <a:bodyPr/>
          <a:lstStyle/>
          <a:p>
            <a:r>
              <a:rPr lang="en-GB" dirty="0">
                <a:latin typeface="Franklin Gothic Medium" panose="020B0603020102020204" pitchFamily="34" charset="0"/>
              </a:rPr>
              <a:t>What is world consumer rights day?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43300" y="3561313"/>
            <a:ext cx="5760000" cy="3877986"/>
          </a:xfrm>
        </p:spPr>
        <p:txBody>
          <a:bodyPr>
            <a:normAutofit fontScale="25000" lnSpcReduction="20000"/>
          </a:bodyPr>
          <a:lstStyle/>
          <a:p>
            <a:r>
              <a:rPr lang="en-GB" sz="120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An annual occasion for celebration, impact and global solidarity within the international consumer movement.</a:t>
            </a:r>
          </a:p>
          <a:p>
            <a:r>
              <a:rPr lang="en-GB" sz="120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Consumer organisations join together to highlight and raise awareness of an issue that is important to consumers around the world. </a:t>
            </a:r>
          </a:p>
          <a:p>
            <a:endParaRPr lang="en-GB" dirty="0"/>
          </a:p>
        </p:txBody>
      </p:sp>
      <p:sp>
        <p:nvSpPr>
          <p:cNvPr id="38" name="Text Placeholder 37"/>
          <p:cNvSpPr>
            <a:spLocks noGrp="1"/>
          </p:cNvSpPr>
          <p:nvPr>
            <p:ph type="body" sz="quarter" idx="4294967295"/>
          </p:nvPr>
        </p:nvSpPr>
        <p:spPr>
          <a:xfrm>
            <a:off x="11901600" y="9025200"/>
            <a:ext cx="360000" cy="183600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page</a:t>
            </a:r>
          </a:p>
        </p:txBody>
      </p:sp>
      <p:sp>
        <p:nvSpPr>
          <p:cNvPr id="8" name="Rectangle 7"/>
          <p:cNvSpPr/>
          <p:nvPr/>
        </p:nvSpPr>
        <p:spPr>
          <a:xfrm>
            <a:off x="1427127" y="8512994"/>
            <a:ext cx="3071834" cy="928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626BA9-A74C-4C76-BDB3-745CB4EAEE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000" y="7610140"/>
            <a:ext cx="1938798" cy="21291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D96CAA-7658-4370-9710-AFCDD0F67E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5344" y="-2"/>
            <a:ext cx="5595109" cy="97393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032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2261600" y="8863200"/>
            <a:ext cx="360000" cy="345600"/>
          </a:xfrm>
        </p:spPr>
        <p:txBody>
          <a:bodyPr/>
          <a:lstStyle/>
          <a:p>
            <a:fld id="{8DFF7C65-1947-4EE2-86A7-B5475E28478E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19846" y="1286640"/>
            <a:ext cx="11305256" cy="1080000"/>
          </a:xfrm>
        </p:spPr>
        <p:txBody>
          <a:bodyPr/>
          <a:lstStyle/>
          <a:p>
            <a:r>
              <a:rPr lang="en-GB" dirty="0">
                <a:latin typeface="Franklin Gothic Medium" panose="020B0603020102020204" pitchFamily="34" charset="0"/>
              </a:rPr>
              <a:t>MAKING DIGITAL MARKETPLACES FAIRER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1242641" y="2264013"/>
            <a:ext cx="7570291" cy="44291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en-GB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E-commerce has opened up a vast array of choice for consumers, enabling them to shape markets in new ways.</a:t>
            </a:r>
          </a:p>
          <a:p>
            <a:endParaRPr lang="en-GB" dirty="0"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GB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However, there are important questions that need to be addressed:</a:t>
            </a:r>
          </a:p>
          <a:p>
            <a:endParaRPr lang="en-GB" dirty="0"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Font typeface="Arial" pitchFamily="34" charset="0"/>
              <a:buChar char="•"/>
            </a:pPr>
            <a:r>
              <a:rPr lang="en-GB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How can we establish access to fair and secure markets for everyone?</a:t>
            </a:r>
          </a:p>
          <a:p>
            <a:pPr>
              <a:buFont typeface="Arial" pitchFamily="34" charset="0"/>
              <a:buChar char="•"/>
            </a:pPr>
            <a:r>
              <a:rPr lang="en-GB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How can we protect consumers from online scams?</a:t>
            </a:r>
          </a:p>
          <a:p>
            <a:pPr>
              <a:buFont typeface="Arial" pitchFamily="34" charset="0"/>
              <a:buChar char="•"/>
            </a:pPr>
            <a:r>
              <a:rPr lang="en-GB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How can we prevent unfair business practices and ensure redress is available when things go wrong?</a:t>
            </a:r>
          </a:p>
          <a:p>
            <a:endParaRPr lang="en-GB" sz="3000" dirty="0"/>
          </a:p>
          <a:p>
            <a:endParaRPr lang="en-GB" sz="2000" dirty="0"/>
          </a:p>
        </p:txBody>
      </p:sp>
      <p:sp>
        <p:nvSpPr>
          <p:cNvPr id="10" name="Rectangle 9"/>
          <p:cNvSpPr/>
          <p:nvPr/>
        </p:nvSpPr>
        <p:spPr>
          <a:xfrm>
            <a:off x="11857075" y="9013060"/>
            <a:ext cx="500066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D05A8B-FF5B-484D-B97A-0CE4C99AB4AB}"/>
              </a:ext>
            </a:extLst>
          </p:cNvPr>
          <p:cNvSpPr/>
          <p:nvPr/>
        </p:nvSpPr>
        <p:spPr>
          <a:xfrm>
            <a:off x="1521222" y="8505488"/>
            <a:ext cx="2862994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5D385C-BD51-4A17-9EBD-D7FE95609F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999" y="7571856"/>
            <a:ext cx="1938798" cy="21291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5EB86D-060E-4EFD-8753-922F05E5DD78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1600" y="4891577"/>
            <a:ext cx="3600000" cy="36000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8107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773F98-667E-4C9E-A4B1-A95561083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37905" y="985502"/>
            <a:ext cx="8892000" cy="108000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What are we calling for?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6B0FC8D-468C-4E13-A047-64A8CB2DFD1D}"/>
              </a:ext>
            </a:extLst>
          </p:cNvPr>
          <p:cNvSpPr/>
          <p:nvPr/>
        </p:nvSpPr>
        <p:spPr>
          <a:xfrm>
            <a:off x="784216" y="2006512"/>
            <a:ext cx="3600000" cy="360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2AD6835-F4C2-481E-B354-1BE410B74129}"/>
              </a:ext>
            </a:extLst>
          </p:cNvPr>
          <p:cNvSpPr/>
          <p:nvPr/>
        </p:nvSpPr>
        <p:spPr>
          <a:xfrm>
            <a:off x="8614234" y="2025543"/>
            <a:ext cx="3600000" cy="360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0F71FF6-9838-4FB7-90D7-4B1828FA01A3}"/>
              </a:ext>
            </a:extLst>
          </p:cNvPr>
          <p:cNvSpPr/>
          <p:nvPr/>
        </p:nvSpPr>
        <p:spPr>
          <a:xfrm>
            <a:off x="4699225" y="5238083"/>
            <a:ext cx="3600000" cy="360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9A902B-C79E-4B66-8DB6-7C673D994100}"/>
              </a:ext>
            </a:extLst>
          </p:cNvPr>
          <p:cNvSpPr txBox="1"/>
          <p:nvPr/>
        </p:nvSpPr>
        <p:spPr>
          <a:xfrm>
            <a:off x="1252068" y="2565403"/>
            <a:ext cx="2664296" cy="2520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E57A7F-1C36-4B13-B286-315726E50EEC}"/>
              </a:ext>
            </a:extLst>
          </p:cNvPr>
          <p:cNvSpPr txBox="1"/>
          <p:nvPr/>
        </p:nvSpPr>
        <p:spPr>
          <a:xfrm>
            <a:off x="1333701" y="2917602"/>
            <a:ext cx="2816589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ACCESS TO FAIR AND SECURE INTERNET SERVICES</a:t>
            </a:r>
            <a:endParaRPr lang="en-GB" sz="28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CB7DA4-51C3-4139-BFBD-C1450D0504F2}"/>
              </a:ext>
            </a:extLst>
          </p:cNvPr>
          <p:cNvSpPr txBox="1"/>
          <p:nvPr/>
        </p:nvSpPr>
        <p:spPr>
          <a:xfrm>
            <a:off x="5634929" y="6130142"/>
            <a:ext cx="26642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ACTION AGAINST SCAMS AND FRAUD</a:t>
            </a:r>
            <a:endParaRPr lang="en-GB" sz="28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ACAA58-083B-4773-974D-65FC4F0182A2}"/>
              </a:ext>
            </a:extLst>
          </p:cNvPr>
          <p:cNvSpPr txBox="1"/>
          <p:nvPr/>
        </p:nvSpPr>
        <p:spPr>
          <a:xfrm>
            <a:off x="9523561" y="3186400"/>
            <a:ext cx="32217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BETTER PROTECTION ONLINE</a:t>
            </a:r>
            <a:endParaRPr lang="en-GB" sz="28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E40F93-D173-4D80-AE4E-A5FF3ADF12D7}"/>
              </a:ext>
            </a:extLst>
          </p:cNvPr>
          <p:cNvSpPr/>
          <p:nvPr/>
        </p:nvSpPr>
        <p:spPr>
          <a:xfrm>
            <a:off x="126692" y="8258264"/>
            <a:ext cx="4860366" cy="143047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E730A1-DF01-41D0-8F77-8B2362C05A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45" y="6236881"/>
            <a:ext cx="3164969" cy="347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86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12259864" y="8863200"/>
            <a:ext cx="360041" cy="345600"/>
          </a:xfrm>
        </p:spPr>
        <p:txBody>
          <a:bodyPr/>
          <a:lstStyle/>
          <a:p>
            <a:fld id="{8DFF7C65-1947-4EE2-86A7-B5475E28478E}" type="slidenum">
              <a:rPr lang="en-GB" smtClean="0">
                <a:solidFill>
                  <a:schemeClr val="bg1"/>
                </a:solidFill>
              </a:rPr>
              <a:pPr/>
              <a:t>5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46299" y="1695400"/>
            <a:ext cx="6874470" cy="678451"/>
          </a:xfrm>
        </p:spPr>
        <p:txBody>
          <a:bodyPr/>
          <a:lstStyle/>
          <a:p>
            <a:r>
              <a:rPr lang="en-GB" dirty="0">
                <a:latin typeface="Franklin Gothic Medium" panose="020B0603020102020204" pitchFamily="34" charset="0"/>
              </a:rPr>
              <a:t>1. Access and choice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98499" y="2655078"/>
            <a:ext cx="6143668" cy="4429156"/>
          </a:xfrm>
        </p:spPr>
        <p:txBody>
          <a:bodyPr>
            <a:noAutofit/>
          </a:bodyPr>
          <a:lstStyle/>
          <a:p>
            <a:r>
              <a:rPr lang="en-GB" sz="2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26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Half the world’s population is still offline, preventing access to digital markets</a:t>
            </a:r>
          </a:p>
          <a:p>
            <a:r>
              <a:rPr lang="en-US" sz="26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Some internet service providers use practices such as data capping to limit access unfairly.</a:t>
            </a:r>
            <a:endParaRPr lang="en-GB" sz="2600" dirty="0"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26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C</a:t>
            </a:r>
            <a:r>
              <a:rPr lang="en-GB" sz="2600" dirty="0" err="1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onsumers</a:t>
            </a:r>
            <a:r>
              <a:rPr lang="en-GB" sz="26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should have access to affordable, good quality and open internet services.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4294967295"/>
          </p:nvPr>
        </p:nvSpPr>
        <p:spPr>
          <a:xfrm>
            <a:off x="11901600" y="9025200"/>
            <a:ext cx="360000" cy="183600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solidFill>
                  <a:schemeClr val="bg1"/>
                </a:solidFill>
              </a:rPr>
              <a:t>page</a:t>
            </a:r>
          </a:p>
        </p:txBody>
      </p:sp>
      <p:sp>
        <p:nvSpPr>
          <p:cNvPr id="8" name="Rectangle 7"/>
          <p:cNvSpPr/>
          <p:nvPr/>
        </p:nvSpPr>
        <p:spPr>
          <a:xfrm>
            <a:off x="1427127" y="8512994"/>
            <a:ext cx="3071834" cy="928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C3E0F6-6D96-4324-8172-874508B3E1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000" y="7610140"/>
            <a:ext cx="1938798" cy="2129171"/>
          </a:xfrm>
          <a:prstGeom prst="rect">
            <a:avLst/>
          </a:prstGeom>
        </p:spPr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5F386755-6034-46B4-B224-7ED08F39E8D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51353" y="1313"/>
            <a:ext cx="5472000" cy="973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175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787257" y="3357488"/>
            <a:ext cx="4896544" cy="3403733"/>
          </a:xfrm>
        </p:spPr>
        <p:txBody>
          <a:bodyPr/>
          <a:lstStyle/>
          <a:p>
            <a:r>
              <a:rPr lang="en-GB" sz="4400" b="1" dirty="0">
                <a:latin typeface="Franklin Gothic Medium" panose="020B0603020102020204" pitchFamily="34" charset="0"/>
              </a:rPr>
              <a:t>Between 2013 and 2015, A 1GB broadband plan would have cost an average African citizen 18% of their monthly income</a:t>
            </a:r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53" y="405160"/>
            <a:ext cx="5040000" cy="5040560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F5A437-4D09-47AC-985A-764EEA14A8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45" y="6236881"/>
            <a:ext cx="3164969" cy="34757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4082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65021" y="828087"/>
            <a:ext cx="5760000" cy="1080000"/>
          </a:xfrm>
        </p:spPr>
        <p:txBody>
          <a:bodyPr/>
          <a:lstStyle/>
          <a:p>
            <a:r>
              <a:rPr lang="en-GB" sz="4800" dirty="0">
                <a:latin typeface="Franklin Gothic Medium" panose="020B0603020102020204" pitchFamily="34" charset="0"/>
              </a:rPr>
              <a:t>2. SCAMS</a:t>
            </a:r>
          </a:p>
          <a:p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45896" y="1665710"/>
            <a:ext cx="6433410" cy="432000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Half</a:t>
            </a:r>
            <a:r>
              <a:rPr lang="en-GB" sz="24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of people who never shop online blame a lack of trust</a:t>
            </a:r>
          </a:p>
          <a:p>
            <a:r>
              <a:rPr lang="en-US" sz="24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Scammers can pretend to be legitimate sellers, place fake adverts on legitimate platforms or engage in payment fraud.</a:t>
            </a:r>
          </a:p>
          <a:p>
            <a:pPr marL="0" indent="0">
              <a:buNone/>
            </a:pPr>
            <a:r>
              <a:rPr lang="en-GB" sz="24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Platforms should make it as easy as possible to report and block fraudulent ads, while </a:t>
            </a:r>
            <a:r>
              <a:rPr lang="en-US" sz="24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governments should ensure that digital consumer protection is an integral part of the regulatory framework.</a:t>
            </a:r>
            <a:endParaRPr lang="en-GB" sz="2400" dirty="0"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11901600" y="9025200"/>
            <a:ext cx="360000" cy="183600"/>
          </a:xfrm>
        </p:spPr>
        <p:txBody>
          <a:bodyPr>
            <a:normAutofit fontScale="92500" lnSpcReduction="20000"/>
          </a:bodyPr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498565" y="8512994"/>
            <a:ext cx="2714644" cy="928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A75CD6-29EB-4761-9C31-4F595793EB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000" y="7610140"/>
            <a:ext cx="1938798" cy="2129171"/>
          </a:xfrm>
          <a:prstGeom prst="rect">
            <a:avLst/>
          </a:prstGeom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37956097-B55A-4B81-9192-3DDC496C2A5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787257" y="3573512"/>
            <a:ext cx="4860000" cy="3960000"/>
          </a:xfrm>
        </p:spPr>
        <p:txBody>
          <a:bodyPr/>
          <a:lstStyle/>
          <a:p>
            <a:r>
              <a:rPr lang="en-GB" sz="3600" b="1" dirty="0">
                <a:latin typeface="Franklin Gothic Medium" panose="020B0603020102020204" pitchFamily="34" charset="0"/>
              </a:rPr>
              <a:t>The number of fraud cases globally has increased by 19% compared to 2013. FOR EVERY $100 IN TURNOVER, FRAUDSTERS CURRENTLY TAKE 5.65 CENTS.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9F225B-8765-4B87-95CF-C83AF84C8D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45" y="6236881"/>
            <a:ext cx="3164969" cy="34757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4082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521CEF12-E357-4428-A9B3-33542A1379E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026617" y="477168"/>
            <a:ext cx="5760000" cy="1080000"/>
          </a:xfrm>
        </p:spPr>
        <p:txBody>
          <a:bodyPr/>
          <a:lstStyle/>
          <a:p>
            <a:r>
              <a:rPr lang="en-GB" sz="4200" dirty="0">
                <a:latin typeface="Franklin Gothic Medium" panose="020B0603020102020204" pitchFamily="34" charset="0"/>
              </a:rPr>
              <a:t>3.1 Better protection online: Fairer business practices 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CD8BD5E2-013A-4213-A263-7DBB72096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617" y="2709000"/>
            <a:ext cx="5760000" cy="432000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Fear of unfair, unclear and confusing business practices can damage consumer trust in e-commerce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Some online retailers use techniques such as drip pricing and price discrimination to charge consumers unfairly.</a:t>
            </a:r>
          </a:p>
          <a:p>
            <a:r>
              <a:rPr lang="en-US" sz="24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Digital providers should follow UN Guidelines for Consumer Protection best practice, and consumer protection frameworks should meet UN requirements.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12638088" y="8863013"/>
            <a:ext cx="360362" cy="346075"/>
          </a:xfrm>
        </p:spPr>
        <p:txBody>
          <a:bodyPr/>
          <a:lstStyle/>
          <a:p>
            <a:fld id="{8DFF7C65-1947-4EE2-86A7-B5475E28478E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1498565" y="8512994"/>
            <a:ext cx="2714644" cy="928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1857075" y="9013060"/>
            <a:ext cx="500066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3A103CF-FD0C-45B6-A0FE-263752DDF9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000" y="7610140"/>
            <a:ext cx="1938798" cy="21291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76336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PROJECT_OPEN" val="0"/>
  <p:tag name="ARTICULATE_SLIDE_COUNT" val="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Both - CI">
      <a:dk1>
        <a:sysClr val="windowText" lastClr="000000"/>
      </a:dk1>
      <a:lt1>
        <a:sysClr val="window" lastClr="FFFFFF"/>
      </a:lt1>
      <a:dk2>
        <a:srgbClr val="FF5000"/>
      </a:dk2>
      <a:lt2>
        <a:srgbClr val="000000"/>
      </a:lt2>
      <a:accent1>
        <a:srgbClr val="737337"/>
      </a:accent1>
      <a:accent2>
        <a:srgbClr val="FFB919"/>
      </a:accent2>
      <a:accent3>
        <a:srgbClr val="910046"/>
      </a:accent3>
      <a:accent4>
        <a:srgbClr val="141E28"/>
      </a:accent4>
      <a:accent5>
        <a:srgbClr val="007396"/>
      </a:accent5>
      <a:accent6>
        <a:srgbClr val="AFC8C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2386</TotalTime>
  <Words>674</Words>
  <Application>Microsoft Office PowerPoint</Application>
  <PresentationFormat>Custom</PresentationFormat>
  <Paragraphs>72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Franklin Gothic Medium</vt:lpstr>
      <vt:lpstr>Roboto</vt:lpstr>
      <vt:lpstr>Office Theme</vt:lpstr>
      <vt:lpstr>World Consumer Rights Day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Leela Williams</dc:creator>
  <cp:lastModifiedBy>Lucy Valsamidis</cp:lastModifiedBy>
  <cp:revision>213</cp:revision>
  <dcterms:created xsi:type="dcterms:W3CDTF">2017-02-06T11:32:41Z</dcterms:created>
  <dcterms:modified xsi:type="dcterms:W3CDTF">2018-02-12T14:18:01Z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B55D2704-1F76-4374-A10E-16A5DD7BAF5B</vt:lpwstr>
  </property>
  <property fmtid="{D5CDD505-2E9C-101B-9397-08002B2CF9AE}" pid="3" name="ArticulatePath">
    <vt:lpwstr>World Consumer Rights Day presentation (2)</vt:lpwstr>
  </property>
</Properties>
</file>